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313" r:id="rId3"/>
    <p:sldId id="258" r:id="rId4"/>
    <p:sldId id="311" r:id="rId5"/>
    <p:sldId id="260" r:id="rId6"/>
    <p:sldId id="308" r:id="rId7"/>
    <p:sldId id="314" r:id="rId8"/>
    <p:sldId id="295" r:id="rId9"/>
    <p:sldId id="280" r:id="rId10"/>
    <p:sldId id="281" r:id="rId11"/>
    <p:sldId id="282" r:id="rId12"/>
    <p:sldId id="283" r:id="rId13"/>
    <p:sldId id="285" r:id="rId14"/>
    <p:sldId id="286" r:id="rId15"/>
    <p:sldId id="315" r:id="rId16"/>
    <p:sldId id="299" r:id="rId17"/>
    <p:sldId id="300" r:id="rId18"/>
    <p:sldId id="312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17" r:id="rId28"/>
    <p:sldId id="296" r:id="rId29"/>
    <p:sldId id="288" r:id="rId30"/>
    <p:sldId id="289" r:id="rId31"/>
    <p:sldId id="290" r:id="rId32"/>
    <p:sldId id="291" r:id="rId33"/>
    <p:sldId id="292" r:id="rId34"/>
    <p:sldId id="293" r:id="rId35"/>
    <p:sldId id="318" r:id="rId36"/>
    <p:sldId id="301" r:id="rId37"/>
    <p:sldId id="304" r:id="rId38"/>
    <p:sldId id="305" r:id="rId39"/>
    <p:sldId id="309" r:id="rId40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88355" autoAdjust="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096"/>
    </p:cViewPr>
  </p:sorter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2022/6/6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2022/6/6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預留位置 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預留位置 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1600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10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8905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5292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247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434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3704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07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988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5192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3817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6703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842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6617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4079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9188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7525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9447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1579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9869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73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8425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86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4777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30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06938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097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1329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03210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87951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26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0314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33698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6930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70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2736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578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55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048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650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2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189" indent="0" algn="ctr" rtl="0">
              <a:buNone/>
              <a:defRPr sz="2000"/>
            </a:lvl2pPr>
            <a:lvl3pPr marL="914377" indent="0" algn="ctr" rtl="0">
              <a:buNone/>
              <a:defRPr sz="1800"/>
            </a:lvl3pPr>
            <a:lvl4pPr marL="1371566" indent="0" algn="ctr" rtl="0">
              <a:buNone/>
              <a:defRPr sz="1600"/>
            </a:lvl4pPr>
            <a:lvl5pPr marL="1828754" indent="0" algn="ctr" rtl="0">
              <a:buNone/>
              <a:defRPr sz="1600"/>
            </a:lvl5pPr>
            <a:lvl6pPr marL="2285943" indent="0" algn="ctr" rtl="0">
              <a:buNone/>
              <a:defRPr sz="1600"/>
            </a:lvl6pPr>
            <a:lvl7pPr marL="2743131" indent="0" algn="ctr" rtl="0">
              <a:buNone/>
              <a:defRPr sz="1600"/>
            </a:lvl7pPr>
            <a:lvl8pPr marL="3200320" indent="0" algn="ctr" rtl="0">
              <a:buNone/>
              <a:defRPr sz="1600"/>
            </a:lvl8pPr>
            <a:lvl9pPr marL="3657509" indent="0" algn="ctr" rtl="0">
              <a:buNone/>
              <a:defRPr sz="16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15" y="1102306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grpSp>
        <p:nvGrpSpPr>
          <p:cNvPr id="98" name="群組 97"/>
          <p:cNvGrpSpPr/>
          <p:nvPr/>
        </p:nvGrpSpPr>
        <p:grpSpPr>
          <a:xfrm>
            <a:off x="5322491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2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grpSp>
        <p:nvGrpSpPr>
          <p:cNvPr id="112" name="群組 111"/>
          <p:cNvGrpSpPr/>
          <p:nvPr/>
        </p:nvGrpSpPr>
        <p:grpSpPr>
          <a:xfrm>
            <a:off x="5322491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2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l" rtl="0">
              <a:buNone/>
              <a:defRPr sz="14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000"/>
            </a:lvl4pPr>
            <a:lvl5pPr marL="1828754" indent="0" algn="l" rtl="0">
              <a:buNone/>
              <a:defRPr sz="1000"/>
            </a:lvl5pPr>
            <a:lvl6pPr marL="2285943" indent="0" algn="l" rtl="0">
              <a:buNone/>
              <a:defRPr sz="1000"/>
            </a:lvl6pPr>
            <a:lvl7pPr marL="2743131" indent="0" algn="l" rtl="0">
              <a:buNone/>
              <a:defRPr sz="1000"/>
            </a:lvl7pPr>
            <a:lvl8pPr marL="3200320" indent="0" algn="l" rtl="0">
              <a:buNone/>
              <a:defRPr sz="1000"/>
            </a:lvl8pPr>
            <a:lvl9pPr marL="3657509" indent="0" algn="l" rtl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9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511732" y="3555527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189" indent="0" algn="l" rtl="0">
              <a:buNone/>
              <a:defRPr sz="14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000"/>
            </a:lvl4pPr>
            <a:lvl5pPr marL="1828754" indent="0" algn="l" rtl="0">
              <a:buNone/>
              <a:defRPr sz="1000"/>
            </a:lvl5pPr>
            <a:lvl6pPr marL="2285943" indent="0" algn="l" rtl="0">
              <a:buNone/>
              <a:defRPr sz="1000"/>
            </a:lvl6pPr>
            <a:lvl7pPr marL="2743131" indent="0" algn="l" rtl="0">
              <a:buNone/>
              <a:defRPr sz="1000"/>
            </a:lvl7pPr>
            <a:lvl8pPr marL="3200320" indent="0" algn="l" rtl="0">
              <a:buNone/>
              <a:defRPr sz="1000"/>
            </a:lvl8pPr>
            <a:lvl9pPr marL="3657509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595547" y="781402"/>
            <a:ext cx="6433399" cy="5053665"/>
            <a:chOff x="5162444" y="781398"/>
            <a:chExt cx="6433398" cy="5053665"/>
          </a:xfrm>
        </p:grpSpPr>
        <p:sp>
          <p:nvSpPr>
            <p:cNvPr id="9" name="手繪多邊形​​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​​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手繪多邊形​​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2" name="手繪多邊形​​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l" rtl="0">
              <a:buNone/>
              <a:defRPr sz="2800"/>
            </a:lvl2pPr>
            <a:lvl3pPr marL="914377" indent="0" algn="l" rtl="0">
              <a:buNone/>
              <a:defRPr sz="2400"/>
            </a:lvl3pPr>
            <a:lvl4pPr marL="1371566" indent="0" algn="l" rtl="0">
              <a:buNone/>
              <a:defRPr sz="2000"/>
            </a:lvl4pPr>
            <a:lvl5pPr marL="1828754" indent="0" algn="l" rtl="0">
              <a:buNone/>
              <a:defRPr sz="2000"/>
            </a:lvl5pPr>
            <a:lvl6pPr marL="2285943" indent="0" algn="l" rtl="0">
              <a:buNone/>
              <a:defRPr sz="2000"/>
            </a:lvl6pPr>
            <a:lvl7pPr marL="2743131" indent="0" algn="l" rtl="0">
              <a:buNone/>
              <a:defRPr sz="2000"/>
            </a:lvl7pPr>
            <a:lvl8pPr marL="3200320" indent="0" algn="l" rtl="0">
              <a:buNone/>
              <a:defRPr sz="2000"/>
            </a:lvl8pPr>
            <a:lvl9pPr marL="3657509" indent="0" algn="l" rtl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492891" y="3555525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l" rtl="0">
              <a:buNone/>
              <a:defRPr sz="14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000"/>
            </a:lvl4pPr>
            <a:lvl5pPr marL="1828754" indent="0" algn="l" rtl="0">
              <a:buNone/>
              <a:defRPr sz="1000"/>
            </a:lvl5pPr>
            <a:lvl6pPr marL="2285943" indent="0" algn="l" rtl="0">
              <a:buNone/>
              <a:defRPr sz="1000"/>
            </a:lvl6pPr>
            <a:lvl7pPr marL="2743131" indent="0" algn="l" rtl="0">
              <a:buNone/>
              <a:defRPr sz="1000"/>
            </a:lvl7pPr>
            <a:lvl8pPr marL="3200320" indent="0" algn="l" rtl="0">
              <a:buNone/>
              <a:defRPr sz="1000"/>
            </a:lvl8pPr>
            <a:lvl9pPr marL="3657509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22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202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zh-TW" altLang="en-US" dirty="0"/>
              <a:t>按一下以編輯母片</a:t>
            </a:r>
            <a:r>
              <a:rPr lang="zh-TW" altLang="en-US" dirty="0" smtClean="0"/>
              <a:t>標題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4" y="1825625"/>
            <a:ext cx="4954588" cy="4187952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4951415" cy="4187952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8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505079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8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505079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0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grpSp>
        <p:nvGrpSpPr>
          <p:cNvPr id="9" name="群組 8"/>
          <p:cNvGrpSpPr/>
          <p:nvPr/>
        </p:nvGrpSpPr>
        <p:grpSpPr>
          <a:xfrm>
            <a:off x="1052425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l" rtl="0">
              <a:buNone/>
              <a:defRPr sz="14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000"/>
            </a:lvl4pPr>
            <a:lvl5pPr marL="1828754" indent="0" algn="l" rtl="0">
              <a:buNone/>
              <a:defRPr sz="1000"/>
            </a:lvl5pPr>
            <a:lvl6pPr marL="2285943" indent="0" algn="l" rtl="0">
              <a:buNone/>
              <a:defRPr sz="1000"/>
            </a:lvl6pPr>
            <a:lvl7pPr marL="2743131" indent="0" algn="l" rtl="0">
              <a:buNone/>
              <a:defRPr sz="1000"/>
            </a:lvl7pPr>
            <a:lvl8pPr marL="3200320" indent="0" algn="l" rtl="0">
              <a:buNone/>
              <a:defRPr sz="1000"/>
            </a:lvl8pPr>
            <a:lvl9pPr marL="3657509" indent="0" algn="l" rtl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6763114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10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l" rtl="0">
              <a:buNone/>
              <a:defRPr sz="14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000"/>
            </a:lvl4pPr>
            <a:lvl5pPr marL="1828754" indent="0" algn="l" rtl="0">
              <a:buNone/>
              <a:defRPr sz="1000"/>
            </a:lvl5pPr>
            <a:lvl6pPr marL="2285943" indent="0" algn="l" rtl="0">
              <a:buNone/>
              <a:defRPr sz="1000"/>
            </a:lvl6pPr>
            <a:lvl7pPr marL="2743131" indent="0" algn="l" rtl="0">
              <a:buNone/>
              <a:defRPr sz="1000"/>
            </a:lvl7pPr>
            <a:lvl8pPr marL="3200320" indent="0" algn="l" rtl="0">
              <a:buNone/>
              <a:defRPr sz="1000"/>
            </a:lvl8pPr>
            <a:lvl9pPr marL="3657509" indent="0" algn="l" rtl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8" name="日期預留位置 3"/>
          <p:cNvSpPr>
            <a:spLocks noGrp="1"/>
          </p:cNvSpPr>
          <p:nvPr>
            <p:ph type="dt" sz="half" idx="2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1045141" y="1678106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70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l" rtl="0">
              <a:buNone/>
              <a:defRPr sz="14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000"/>
            </a:lvl4pPr>
            <a:lvl5pPr marL="1828754" indent="0" algn="l" rtl="0">
              <a:buNone/>
              <a:defRPr sz="1000"/>
            </a:lvl5pPr>
            <a:lvl6pPr marL="2285943" indent="0" algn="l" rtl="0">
              <a:buNone/>
              <a:defRPr sz="1000"/>
            </a:lvl6pPr>
            <a:lvl7pPr marL="2743131" indent="0" algn="l" rtl="0">
              <a:buNone/>
              <a:defRPr sz="1000"/>
            </a:lvl7pPr>
            <a:lvl8pPr marL="3200320" indent="0" algn="l" rtl="0">
              <a:buNone/>
              <a:defRPr sz="1000"/>
            </a:lvl8pPr>
            <a:lvl9pPr marL="3657509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grpSp>
        <p:nvGrpSpPr>
          <p:cNvPr id="84" name="群組 83"/>
          <p:cNvGrpSpPr>
            <a:grpSpLocks noChangeAspect="1"/>
          </p:cNvGrpSpPr>
          <p:nvPr userDrawn="1"/>
        </p:nvGrpSpPr>
        <p:grpSpPr>
          <a:xfrm rot="5400000">
            <a:off x="4517137" y="1678106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l" rtl="0">
              <a:buNone/>
              <a:defRPr sz="14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000"/>
            </a:lvl4pPr>
            <a:lvl5pPr marL="1828754" indent="0" algn="l" rtl="0">
              <a:buNone/>
              <a:defRPr sz="1000"/>
            </a:lvl5pPr>
            <a:lvl6pPr marL="2285943" indent="0" algn="l" rtl="0">
              <a:buNone/>
              <a:defRPr sz="1000"/>
            </a:lvl6pPr>
            <a:lvl7pPr marL="2743131" indent="0" algn="l" rtl="0">
              <a:buNone/>
              <a:defRPr sz="1000"/>
            </a:lvl7pPr>
            <a:lvl8pPr marL="3200320" indent="0" algn="l" rtl="0">
              <a:buNone/>
              <a:defRPr sz="1000"/>
            </a:lvl8pPr>
            <a:lvl9pPr marL="3657509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grpSp>
        <p:nvGrpSpPr>
          <p:cNvPr id="97" name="群組 96"/>
          <p:cNvGrpSpPr>
            <a:grpSpLocks noChangeAspect="1"/>
          </p:cNvGrpSpPr>
          <p:nvPr userDrawn="1"/>
        </p:nvGrpSpPr>
        <p:grpSpPr>
          <a:xfrm rot="5400000">
            <a:off x="8019012" y="1678106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l" rtl="0">
              <a:buNone/>
              <a:defRPr sz="14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000"/>
            </a:lvl4pPr>
            <a:lvl5pPr marL="1828754" indent="0" algn="l" rtl="0">
              <a:buNone/>
              <a:defRPr sz="1000"/>
            </a:lvl5pPr>
            <a:lvl6pPr marL="2285943" indent="0" algn="l" rtl="0">
              <a:buNone/>
              <a:defRPr sz="1000"/>
            </a:lvl6pPr>
            <a:lvl7pPr marL="2743131" indent="0" algn="l" rtl="0">
              <a:buNone/>
              <a:defRPr sz="1000"/>
            </a:lvl7pPr>
            <a:lvl8pPr marL="3200320" indent="0" algn="l" rtl="0">
              <a:buNone/>
              <a:defRPr sz="1000"/>
            </a:lvl8pPr>
            <a:lvl9pPr marL="3657509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1" name="日期預留位置 3"/>
          <p:cNvSpPr>
            <a:spLocks noGrp="1"/>
          </p:cNvSpPr>
          <p:nvPr>
            <p:ph type="dt" sz="half" idx="2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7463" indent="-347463" algn="l" defTabSz="914377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0645" indent="-283457" algn="l" defTabSz="91437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06721" y="920656"/>
            <a:ext cx="4339128" cy="1307123"/>
          </a:xfrm>
        </p:spPr>
        <p:txBody>
          <a:bodyPr rtlCol="0">
            <a:normAutofit/>
          </a:bodyPr>
          <a:lstStyle/>
          <a:p>
            <a:r>
              <a:rPr lang="zh-TW" altLang="en-US" sz="8000" b="1" dirty="0">
                <a:latin typeface="Salesforce Sans"/>
                <a:sym typeface="Salesforce Sans"/>
              </a:rPr>
              <a:t>疫境同行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39016" y="2175924"/>
            <a:ext cx="7272645" cy="2102540"/>
          </a:xfrm>
        </p:spPr>
        <p:txBody>
          <a:bodyPr rtlCol="0">
            <a:normAutofit/>
          </a:bodyPr>
          <a:lstStyle/>
          <a:p>
            <a:r>
              <a:rPr lang="zh-TW" altLang="en-US" sz="5400" b="1" i="1" dirty="0" smtClean="0">
                <a:latin typeface="Salesforce Sans"/>
                <a:sym typeface="Salesforce Sans"/>
              </a:rPr>
              <a:t>「動」在</a:t>
            </a:r>
            <a:r>
              <a:rPr lang="zh-HK" altLang="en-US" sz="5400" b="1" i="1" dirty="0" smtClean="0">
                <a:latin typeface="Salesforce Sans"/>
                <a:sym typeface="Salesforce Sans"/>
              </a:rPr>
              <a:t>院舍</a:t>
            </a:r>
            <a:r>
              <a:rPr lang="zh-TW" altLang="en-US" sz="5400" b="1" i="1" dirty="0" smtClean="0">
                <a:latin typeface="Salesforce Sans"/>
                <a:sym typeface="Salesforce Sans"/>
              </a:rPr>
              <a:t>中 </a:t>
            </a:r>
            <a:endParaRPr lang="en-US" altLang="zh-TW" sz="5400" b="1" i="1" dirty="0" smtClean="0">
              <a:latin typeface="Salesforce Sans"/>
              <a:sym typeface="Salesforce Sans"/>
            </a:endParaRPr>
          </a:p>
          <a:p>
            <a:pPr algn="r">
              <a:lnSpc>
                <a:spcPct val="150000"/>
              </a:lnSpc>
            </a:pPr>
            <a:r>
              <a:rPr lang="en-US" altLang="zh-HK" sz="4400" b="1" i="1" dirty="0" smtClean="0">
                <a:latin typeface="Salesforce Sans"/>
                <a:sym typeface="Salesforce Sans"/>
              </a:rPr>
              <a:t>- </a:t>
            </a:r>
            <a:r>
              <a:rPr lang="zh-HK" altLang="en-US" sz="4400" b="1" i="1" dirty="0" smtClean="0">
                <a:latin typeface="Salesforce Sans"/>
                <a:sym typeface="Salesforce Sans"/>
              </a:rPr>
              <a:t>長者</a:t>
            </a:r>
            <a:r>
              <a:rPr lang="zh-HK" altLang="en-US" sz="4400" b="1" i="1" dirty="0">
                <a:latin typeface="Salesforce Sans"/>
                <a:sym typeface="Salesforce Sans"/>
              </a:rPr>
              <a:t>簡易保健運動</a:t>
            </a:r>
            <a:endParaRPr lang="zh-TW" altLang="en-US" sz="4400" b="1" i="1" dirty="0">
              <a:latin typeface="Salesforce Sans"/>
              <a:sym typeface="Salesforce Sans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8837613" y="4419596"/>
            <a:ext cx="2955803" cy="568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alesforce Sans"/>
              </a:rPr>
              <a:t>2022</a:t>
            </a:r>
            <a:r>
              <a:rPr lang="en-US" altLang="zh-TW" sz="3200" b="1" dirty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 </a:t>
            </a:r>
            <a:r>
              <a:rPr lang="zh-HK" altLang="en-US" sz="2800" b="1" dirty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年</a:t>
            </a:r>
            <a:r>
              <a:rPr lang="zh-HK" altLang="en-US" sz="3200" b="1" dirty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 </a:t>
            </a:r>
            <a:r>
              <a:rPr lang="en-US" altLang="zh-HK" sz="3200" b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alesforce Sans"/>
              </a:rPr>
              <a:t>6</a:t>
            </a:r>
            <a:r>
              <a:rPr lang="en-US" altLang="zh-HK" sz="3200" b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alesforce Sans"/>
              </a:rPr>
              <a:t> </a:t>
            </a:r>
            <a:r>
              <a:rPr lang="zh-HK" altLang="en-US" sz="2800" b="1" dirty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月出版</a:t>
            </a:r>
            <a:endParaRPr lang="zh-TW" altLang="en-US" sz="2800" b="1" dirty="0">
              <a:solidFill>
                <a:schemeClr val="tx1">
                  <a:lumMod val="75000"/>
                </a:schemeClr>
              </a:solidFill>
              <a:latin typeface="Salesforce Sans"/>
              <a:sym typeface="Salesforce San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810001" y="5214408"/>
            <a:ext cx="2614246" cy="1486463"/>
            <a:chOff x="3774831" y="5226131"/>
            <a:chExt cx="2614246" cy="1486463"/>
          </a:xfrm>
        </p:grpSpPr>
        <p:sp>
          <p:nvSpPr>
            <p:cNvPr id="6" name="矩形 5"/>
            <p:cNvSpPr/>
            <p:nvPr/>
          </p:nvSpPr>
          <p:spPr>
            <a:xfrm>
              <a:off x="4955080" y="5288732"/>
              <a:ext cx="238244" cy="7119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8"/>
            <a:stretch/>
          </p:blipFill>
          <p:spPr>
            <a:xfrm>
              <a:off x="3774831" y="5226131"/>
              <a:ext cx="2614246" cy="1486463"/>
            </a:xfrm>
            <a:prstGeom prst="rect">
              <a:avLst/>
            </a:prstGeom>
          </p:spPr>
        </p:pic>
      </p:grpSp>
      <p:grpSp>
        <p:nvGrpSpPr>
          <p:cNvPr id="13" name="群組 12"/>
          <p:cNvGrpSpPr/>
          <p:nvPr/>
        </p:nvGrpSpPr>
        <p:grpSpPr>
          <a:xfrm>
            <a:off x="5870319" y="5277009"/>
            <a:ext cx="2498372" cy="1423862"/>
            <a:chOff x="5835149" y="5288732"/>
            <a:chExt cx="2498372" cy="1423862"/>
          </a:xfrm>
        </p:grpSpPr>
        <p:sp>
          <p:nvSpPr>
            <p:cNvPr id="12" name="矩形 11"/>
            <p:cNvSpPr/>
            <p:nvPr/>
          </p:nvSpPr>
          <p:spPr>
            <a:xfrm>
              <a:off x="6965213" y="5288732"/>
              <a:ext cx="238244" cy="7119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6" b="-1"/>
            <a:stretch/>
          </p:blipFill>
          <p:spPr>
            <a:xfrm>
              <a:off x="5835149" y="5288732"/>
              <a:ext cx="2498372" cy="1423862"/>
            </a:xfrm>
            <a:prstGeom prst="rect">
              <a:avLst/>
            </a:prstGeom>
          </p:spPr>
        </p:pic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890" y="2315562"/>
            <a:ext cx="1414395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椅子動感操 </a:t>
            </a:r>
            <a:r>
              <a:rPr lang="en-US" altLang="zh-TW" sz="4000" b="1" dirty="0" smtClean="0">
                <a:sym typeface="Salesforce Sans"/>
              </a:rPr>
              <a:t>(2) - </a:t>
            </a:r>
            <a:r>
              <a:rPr lang="zh-HK" altLang="en-US" sz="4000" b="1" dirty="0" smtClean="0">
                <a:sym typeface="Salesforce Sans"/>
              </a:rPr>
              <a:t>伸展上肢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7726005" y="259177"/>
            <a:ext cx="4218387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肩、肘、手</a:t>
              </a:r>
            </a:p>
          </p:txBody>
        </p:sp>
      </p:grpSp>
      <p:sp>
        <p:nvSpPr>
          <p:cNvPr id="23" name="向右箭號 22"/>
          <p:cNvSpPr/>
          <p:nvPr/>
        </p:nvSpPr>
        <p:spPr>
          <a:xfrm>
            <a:off x="3347258" y="2726382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7650608" y="2745712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6133" y="5581007"/>
            <a:ext cx="3625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雙手手指互相緊扣於胸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608309" y="5611192"/>
            <a:ext cx="6998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掌心轉向外，然後慢慢向前推直手肘，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 </a:t>
            </a:r>
            <a:r>
              <a:rPr lang="en-US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秒，再回復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原位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10</a:t>
            </a:fld>
            <a:endParaRPr lang="zh-TW" altLang="en-US" sz="12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7" y="1084655"/>
            <a:ext cx="2724140" cy="454023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1493" y="1084655"/>
            <a:ext cx="3027218" cy="454023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8574" y="1067301"/>
            <a:ext cx="3017397" cy="4542562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9" name="矩形 18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7" y="156207"/>
            <a:ext cx="7351987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椅子動感操 </a:t>
            </a:r>
            <a:r>
              <a:rPr lang="en-US" altLang="zh-TW" sz="4000" b="1" dirty="0" smtClean="0">
                <a:sym typeface="Salesforce Sans"/>
              </a:rPr>
              <a:t>(3) - </a:t>
            </a:r>
            <a:r>
              <a:rPr lang="zh-HK" altLang="en-US" sz="4000" b="1" dirty="0" smtClean="0">
                <a:sym typeface="Salesforce Sans"/>
              </a:rPr>
              <a:t>轉動</a:t>
            </a:r>
            <a:r>
              <a:rPr lang="zh-HK" altLang="en-US" sz="4000" b="1" dirty="0">
                <a:sym typeface="Salesforce Sans"/>
              </a:rPr>
              <a:t>腰</a:t>
            </a:r>
            <a:r>
              <a:rPr lang="zh-HK" altLang="en-US" sz="4000" b="1" dirty="0" smtClean="0">
                <a:sym typeface="Salesforce Sans"/>
              </a:rPr>
              <a:t>背</a:t>
            </a:r>
            <a:endParaRPr lang="zh-HK" altLang="en-US" sz="4000" b="1" dirty="0">
              <a:sym typeface="Salesforce Sans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3237147" y="2613419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98579" y="5242236"/>
            <a:ext cx="3625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雙手手指互相緊扣，提起至平肩，手肘及背部保持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挺直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11</a:t>
            </a:fld>
            <a:endParaRPr lang="zh-TW" altLang="en-US" sz="12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7816841" y="235483"/>
            <a:ext cx="4218387" cy="621323"/>
            <a:chOff x="6742689" y="537366"/>
            <a:chExt cx="4218387" cy="621323"/>
          </a:xfrm>
        </p:grpSpPr>
        <p:sp>
          <p:nvSpPr>
            <p:cNvPr id="19" name="流程圖: 結束點 18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腰、肩、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</a:t>
              </a:r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6039"/>
          <a:stretch/>
        </p:blipFill>
        <p:spPr>
          <a:xfrm>
            <a:off x="4306399" y="1108031"/>
            <a:ext cx="3601927" cy="41518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/>
          <a:stretch/>
        </p:blipFill>
        <p:spPr>
          <a:xfrm>
            <a:off x="549698" y="1112083"/>
            <a:ext cx="2426650" cy="414374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3557" r="4339"/>
          <a:stretch/>
        </p:blipFill>
        <p:spPr>
          <a:xfrm>
            <a:off x="8182707" y="1120744"/>
            <a:ext cx="3816976" cy="4151762"/>
          </a:xfrm>
          <a:prstGeom prst="rect">
            <a:avLst/>
          </a:prstGeom>
        </p:spPr>
      </p:pic>
      <p:sp>
        <p:nvSpPr>
          <p:cNvPr id="24" name="左-右雙向箭號 23"/>
          <p:cNvSpPr/>
          <p:nvPr/>
        </p:nvSpPr>
        <p:spPr>
          <a:xfrm>
            <a:off x="7496712" y="2594882"/>
            <a:ext cx="1029673" cy="569522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240643" y="5272506"/>
            <a:ext cx="7548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眼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望拳頭，身軀慢慢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向右轉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動至腰部有輕微拉緊，臀部及下肢保持不動，靜止五秒，然後回復原位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zh-TW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向左</a:t>
            </a:r>
            <a:r>
              <a:rPr lang="zh-TW" altLang="en-US" sz="2400" b="1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重複動作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2" name="矩形 21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7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7" y="156207"/>
            <a:ext cx="7351987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椅子動感操 </a:t>
            </a:r>
            <a:r>
              <a:rPr lang="en-US" altLang="zh-TW" sz="4000" b="1" dirty="0" smtClean="0">
                <a:sym typeface="Salesforce Sans"/>
              </a:rPr>
              <a:t>(4) - </a:t>
            </a:r>
            <a:r>
              <a:rPr lang="zh-HK" altLang="en-US" sz="4000" b="1" dirty="0" smtClean="0">
                <a:sym typeface="Salesforce Sans"/>
              </a:rPr>
              <a:t>分腿</a:t>
            </a:r>
            <a:endParaRPr lang="zh-HK" altLang="en-US" sz="4000" b="1" dirty="0">
              <a:sym typeface="Salesforce Sans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5424966" y="2538076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956303" y="5213373"/>
            <a:ext cx="4971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長者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坐近椅邊至膝部稍前過椅子扶手，雙手放鬆於扶手上。背部保持挺直，雙膝及雙腳貼合，平放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地上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12</a:t>
            </a:fld>
            <a:endParaRPr lang="zh-TW" altLang="en-US" sz="12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8491033" y="226165"/>
            <a:ext cx="3307755" cy="621323"/>
            <a:chOff x="6742689" y="537366"/>
            <a:chExt cx="4218387" cy="621323"/>
          </a:xfrm>
        </p:grpSpPr>
        <p:sp>
          <p:nvSpPr>
            <p:cNvPr id="22" name="流程圖: 結束點 21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髖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、膝</a:t>
              </a: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"/>
          <a:stretch/>
        </p:blipFill>
        <p:spPr>
          <a:xfrm>
            <a:off x="2111317" y="1041219"/>
            <a:ext cx="2587194" cy="41721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/>
          <a:stretch/>
        </p:blipFill>
        <p:spPr>
          <a:xfrm>
            <a:off x="7052487" y="1042625"/>
            <a:ext cx="2612131" cy="4172154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6190385" y="5303518"/>
            <a:ext cx="554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膝慢慢向外盡量分開，然後向內緊合，各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 </a:t>
            </a:r>
            <a:r>
              <a:rPr lang="en-US" altLang="zh-TW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9" name="矩形 18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sp>
        <p:nvSpPr>
          <p:cNvPr id="31" name="左-右雙向箭號 30"/>
          <p:cNvSpPr/>
          <p:nvPr/>
        </p:nvSpPr>
        <p:spPr>
          <a:xfrm rot="20296751">
            <a:off x="6748980" y="3747513"/>
            <a:ext cx="693803" cy="496737"/>
          </a:xfrm>
          <a:prstGeom prst="leftRightArrow">
            <a:avLst>
              <a:gd name="adj1" fmla="val 50000"/>
              <a:gd name="adj2" fmla="val 43294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左-右雙向箭號 31"/>
          <p:cNvSpPr/>
          <p:nvPr/>
        </p:nvSpPr>
        <p:spPr>
          <a:xfrm rot="809317">
            <a:off x="9402744" y="3784198"/>
            <a:ext cx="693803" cy="496737"/>
          </a:xfrm>
          <a:prstGeom prst="leftRightArrow">
            <a:avLst>
              <a:gd name="adj1" fmla="val 50000"/>
              <a:gd name="adj2" fmla="val 43294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54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椅子動感操 </a:t>
            </a:r>
            <a:r>
              <a:rPr lang="en-US" altLang="zh-TW" sz="4000" b="1" dirty="0" smtClean="0">
                <a:sym typeface="Salesforce Sans"/>
              </a:rPr>
              <a:t>(5) - </a:t>
            </a:r>
            <a:r>
              <a:rPr lang="zh-HK" altLang="en-US" sz="4000" b="1" dirty="0">
                <a:sym typeface="Salesforce Sans"/>
              </a:rPr>
              <a:t>側</a:t>
            </a:r>
            <a:r>
              <a:rPr lang="zh-HK" altLang="en-US" sz="4000" b="1" dirty="0" smtClean="0">
                <a:sym typeface="Salesforce Sans"/>
              </a:rPr>
              <a:t>臀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7726005" y="259177"/>
            <a:ext cx="4218387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腰、髖、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膝</a:t>
              </a:r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向右箭號 22"/>
          <p:cNvSpPr/>
          <p:nvPr/>
        </p:nvSpPr>
        <p:spPr>
          <a:xfrm>
            <a:off x="3484874" y="2577238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7788224" y="2596568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87068" y="5176245"/>
            <a:ext cx="3820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膝分開大約臀部闊度，腳掌平放地上，雙手放於扶手上保持放鬆。挺直腰背，上身盡量保持不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13</a:t>
            </a:fld>
            <a:endParaRPr lang="zh-TW" altLang="en-US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5296" r="7767" b="22704"/>
          <a:stretch/>
        </p:blipFill>
        <p:spPr>
          <a:xfrm>
            <a:off x="475613" y="970879"/>
            <a:ext cx="2909418" cy="424617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" t="5518" r="7210" b="23149"/>
          <a:stretch/>
        </p:blipFill>
        <p:spPr>
          <a:xfrm>
            <a:off x="8849708" y="1001133"/>
            <a:ext cx="3048165" cy="425418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t="5073" r="8234" b="23816"/>
          <a:stretch/>
        </p:blipFill>
        <p:spPr>
          <a:xfrm>
            <a:off x="4546358" y="994869"/>
            <a:ext cx="3012720" cy="4228380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4401994" y="5203939"/>
            <a:ext cx="3625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重心向左移，同時右邊臀部翹起稍離座椅，保持五秒，然後回復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原位</a:t>
            </a:r>
            <a:endParaRPr lang="zh-TW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8729478" y="5279818"/>
            <a:ext cx="3625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向右邊重複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動作</a:t>
            </a:r>
            <a:endParaRPr lang="en-US" altLang="zh-TW" sz="2400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0" name="矩形 19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706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椅子動感操 </a:t>
            </a:r>
            <a:r>
              <a:rPr lang="en-US" altLang="zh-TW" sz="4000" b="1" dirty="0" smtClean="0">
                <a:sym typeface="Salesforce Sans"/>
              </a:rPr>
              <a:t>(6) - </a:t>
            </a:r>
            <a:r>
              <a:rPr lang="zh-HK" altLang="en-US" sz="4000" b="1" dirty="0" smtClean="0">
                <a:sym typeface="Salesforce Sans"/>
              </a:rPr>
              <a:t>腳板</a:t>
            </a:r>
            <a:r>
              <a:rPr lang="zh-HK" altLang="en-US" sz="4000" b="1" dirty="0">
                <a:sym typeface="Salesforce Sans"/>
              </a:rPr>
              <a:t>打</a:t>
            </a:r>
            <a:r>
              <a:rPr lang="zh-HK" altLang="en-US" sz="4000" b="1" dirty="0" smtClean="0">
                <a:sym typeface="Salesforce Sans"/>
              </a:rPr>
              <a:t>圈</a:t>
            </a:r>
            <a:endParaRPr lang="zh-TW" altLang="en-US" sz="4000" b="1" dirty="0">
              <a:sym typeface="Salesforce Sans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3690017" y="2707973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7575457" y="2710421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38960" y="5303457"/>
            <a:ext cx="2813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左腳稍微提高直至腳掌離地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14</a:t>
            </a:fld>
            <a:endParaRPr lang="zh-TW" altLang="en-US" sz="1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51" y="100783"/>
            <a:ext cx="2243522" cy="85961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5633" r="7001" b="3700"/>
          <a:stretch/>
        </p:blipFill>
        <p:spPr>
          <a:xfrm>
            <a:off x="4835849" y="1055271"/>
            <a:ext cx="2402689" cy="428077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634" r="6050" b="2366"/>
          <a:stretch/>
        </p:blipFill>
        <p:spPr>
          <a:xfrm>
            <a:off x="8849397" y="1055271"/>
            <a:ext cx="2398887" cy="428077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6078" r="6078" b="3477"/>
          <a:stretch/>
        </p:blipFill>
        <p:spPr>
          <a:xfrm>
            <a:off x="719918" y="1055272"/>
            <a:ext cx="2505072" cy="4248186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4653638" y="5303458"/>
            <a:ext cx="705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保持膝部於微曲姿勢，腳掌向內慢慢地打圈轉動，然後向外轉動，完成左腳動作後，以右腳重複動作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1" name="矩形 20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6198" flipH="1">
            <a:off x="10370033" y="4838592"/>
            <a:ext cx="762066" cy="335309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1006" flipH="1">
            <a:off x="10057982" y="3993995"/>
            <a:ext cx="762066" cy="33530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6058">
            <a:off x="5439090" y="3861611"/>
            <a:ext cx="762066" cy="335309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440">
            <a:off x="6081328" y="4776158"/>
            <a:ext cx="762066" cy="33530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888251" y="32443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．</a:t>
            </a:r>
          </a:p>
        </p:txBody>
      </p:sp>
    </p:spTree>
    <p:extLst>
      <p:ext uri="{BB962C8B-B14F-4D97-AF65-F5344CB8AC3E}">
        <p14:creationId xmlns:p14="http://schemas.microsoft.com/office/powerpoint/2010/main" val="34998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04371" y="2228850"/>
            <a:ext cx="5429371" cy="2399458"/>
          </a:xfrm>
        </p:spPr>
        <p:txBody>
          <a:bodyPr rtlCol="0">
            <a:noAutofit/>
          </a:bodyPr>
          <a:lstStyle/>
          <a:p>
            <a:pPr algn="ctr"/>
            <a:r>
              <a:rPr lang="zh-TW" altLang="en-US" sz="8000" b="1" dirty="0">
                <a:sym typeface="Salesforce Sans"/>
              </a:rPr>
              <a:t>椅子動</a:t>
            </a:r>
            <a:r>
              <a:rPr lang="zh-TW" altLang="en-US" sz="8000" b="1" dirty="0" smtClean="0">
                <a:sym typeface="Salesforce Sans"/>
              </a:rPr>
              <a:t>感操</a:t>
            </a:r>
            <a:r>
              <a:rPr lang="en-US" altLang="zh-TW" sz="8000" b="1" dirty="0" smtClean="0">
                <a:sym typeface="Salesforce Sans"/>
              </a:rPr>
              <a:t/>
            </a:r>
            <a:br>
              <a:rPr lang="en-US" altLang="zh-TW" sz="8000" b="1" dirty="0" smtClean="0">
                <a:sym typeface="Salesforce Sans"/>
              </a:rPr>
            </a:br>
            <a:r>
              <a:rPr lang="en-US" altLang="zh-TW" sz="8000" b="1" dirty="0" smtClean="0">
                <a:sym typeface="Salesforce Sans"/>
              </a:rPr>
              <a:t>(</a:t>
            </a:r>
            <a:r>
              <a:rPr lang="zh-HK" altLang="en-US" sz="8000" b="1" dirty="0" smtClean="0">
                <a:sym typeface="Salesforce Sans"/>
              </a:rPr>
              <a:t>進階版</a:t>
            </a:r>
            <a:r>
              <a:rPr lang="en-US" altLang="zh-HK" sz="8000" b="1" dirty="0" smtClean="0">
                <a:sym typeface="Salesforce Sans"/>
              </a:rPr>
              <a:t>)</a:t>
            </a:r>
            <a:endParaRPr lang="zh-TW" altLang="en-US" sz="8000" b="1" dirty="0"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288216" y="1365739"/>
            <a:ext cx="3364523" cy="720969"/>
          </a:xfrm>
        </p:spPr>
        <p:txBody>
          <a:bodyPr rtlCol="0">
            <a:normAutofit lnSpcReduction="10000"/>
          </a:bodyPr>
          <a:lstStyle/>
          <a:p>
            <a:r>
              <a:rPr lang="zh-TW" altLang="en-US" sz="4400" b="1" dirty="0">
                <a:sym typeface="Salesforce Sans"/>
              </a:rPr>
              <a:t>運動</a:t>
            </a:r>
            <a:r>
              <a:rPr lang="zh-TW" altLang="en-US" sz="4400" b="1" dirty="0" smtClean="0">
                <a:sym typeface="Salesforce Sans"/>
              </a:rPr>
              <a:t>建議 </a:t>
            </a:r>
            <a:r>
              <a:rPr lang="en-US" altLang="zh-TW" sz="4400" b="1" dirty="0" smtClean="0">
                <a:sym typeface="Salesforce Sans"/>
              </a:rPr>
              <a:t>(1)</a:t>
            </a:r>
            <a:endParaRPr lang="zh-TW" altLang="en-US" sz="4400" b="1" dirty="0">
              <a:sym typeface="Salesforce San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2" name="矩形 11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sp>
        <p:nvSpPr>
          <p:cNvPr id="23" name="圓角矩形 22"/>
          <p:cNvSpPr/>
          <p:nvPr/>
        </p:nvSpPr>
        <p:spPr>
          <a:xfrm>
            <a:off x="9368824" y="2383763"/>
            <a:ext cx="2008913" cy="201972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995" y="2334692"/>
            <a:ext cx="1559889" cy="21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81001" y="445546"/>
            <a:ext cx="7638762" cy="85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>
                <a:sym typeface="Salesforce Sans"/>
              </a:rPr>
              <a:t>椅子動</a:t>
            </a:r>
            <a:r>
              <a:rPr lang="zh-TW" altLang="en-US" sz="5400" b="1" dirty="0" smtClean="0">
                <a:sym typeface="Salesforce Sans"/>
              </a:rPr>
              <a:t>感操 </a:t>
            </a:r>
            <a:r>
              <a:rPr lang="en-US" altLang="zh-TW" sz="5400" b="1" dirty="0" smtClean="0">
                <a:sym typeface="Salesforce Sans"/>
              </a:rPr>
              <a:t>(</a:t>
            </a:r>
            <a:r>
              <a:rPr lang="zh-HK" altLang="en-US" sz="5400" b="1" dirty="0">
                <a:sym typeface="Salesforce Sans"/>
              </a:rPr>
              <a:t>進</a:t>
            </a:r>
            <a:r>
              <a:rPr lang="zh-TW" altLang="en-US" sz="5400" b="1" dirty="0" smtClean="0">
                <a:sym typeface="Salesforce Sans"/>
              </a:rPr>
              <a:t>階</a:t>
            </a:r>
            <a:r>
              <a:rPr lang="zh-TW" altLang="en-US" sz="5400" b="1" dirty="0">
                <a:sym typeface="Salesforce Sans"/>
              </a:rPr>
              <a:t>版</a:t>
            </a:r>
            <a:r>
              <a:rPr lang="en-US" altLang="zh-TW" sz="5400" b="1" dirty="0" smtClean="0">
                <a:sym typeface="Salesforce Sans"/>
              </a:rPr>
              <a:t>)</a:t>
            </a:r>
            <a:endParaRPr lang="zh-TW" altLang="en-US" sz="5400" b="1" dirty="0">
              <a:sym typeface="Salesforce San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50718" y="1483298"/>
            <a:ext cx="2534218" cy="621323"/>
            <a:chOff x="1015391" y="1535723"/>
            <a:chExt cx="2625970" cy="621323"/>
          </a:xfrm>
        </p:grpSpPr>
        <p:sp>
          <p:nvSpPr>
            <p:cNvPr id="2" name="流程圖: 結束點 1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1836007" y="1553996"/>
              <a:ext cx="1095616" cy="603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對象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50718" y="2576620"/>
            <a:ext cx="2534218" cy="621323"/>
            <a:chOff x="1015391" y="1535723"/>
            <a:chExt cx="2625970" cy="621323"/>
          </a:xfrm>
        </p:grpSpPr>
        <p:sp>
          <p:nvSpPr>
            <p:cNvPr id="11" name="流程圖: 結束點 10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435952" y="1553996"/>
              <a:ext cx="22054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運動功效</a:t>
              </a:r>
            </a:p>
          </p:txBody>
        </p:sp>
      </p:grpSp>
      <p:sp>
        <p:nvSpPr>
          <p:cNvPr id="13" name="內容預留位置 3"/>
          <p:cNvSpPr>
            <a:spLocks noGrp="1"/>
          </p:cNvSpPr>
          <p:nvPr>
            <p:ph sz="half" idx="1"/>
          </p:nvPr>
        </p:nvSpPr>
        <p:spPr>
          <a:xfrm>
            <a:off x="3087268" y="1497685"/>
            <a:ext cx="5614893" cy="1093970"/>
          </a:xfrm>
        </p:spPr>
        <p:txBody>
          <a:bodyPr rtlCol="0">
            <a:noAutofit/>
          </a:bodyPr>
          <a:lstStyle/>
          <a:p>
            <a:r>
              <a:rPr lang="zh-TW" altLang="en-US" sz="3200" b="1" dirty="0" smtClean="0">
                <a:sym typeface="Salesforce Sans"/>
              </a:rPr>
              <a:t>能獨自</a:t>
            </a:r>
            <a:r>
              <a:rPr lang="zh-TW" altLang="en-US" sz="3200" b="1" dirty="0">
                <a:sym typeface="Salesforce Sans"/>
              </a:rPr>
              <a:t>安穩坐在椅上活動，身體狀況良好的</a:t>
            </a:r>
            <a:r>
              <a:rPr lang="zh-TW" altLang="en-US" sz="3200" b="1" dirty="0" smtClean="0">
                <a:sym typeface="Salesforce Sans"/>
              </a:rPr>
              <a:t>長者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6" name="內容預留位置 3"/>
          <p:cNvSpPr>
            <a:spLocks noGrp="1"/>
          </p:cNvSpPr>
          <p:nvPr>
            <p:ph sz="half" idx="1"/>
          </p:nvPr>
        </p:nvSpPr>
        <p:spPr>
          <a:xfrm>
            <a:off x="3087266" y="2680073"/>
            <a:ext cx="6093621" cy="1279023"/>
          </a:xfrm>
        </p:spPr>
        <p:txBody>
          <a:bodyPr rtlCol="0">
            <a:noAutofit/>
          </a:bodyPr>
          <a:lstStyle/>
          <a:p>
            <a:pPr marL="441325" indent="-441325">
              <a:buFont typeface="Wingdings" panose="05000000000000000000" pitchFamily="2" charset="2"/>
              <a:buChar char="ü"/>
            </a:pPr>
            <a:r>
              <a:rPr lang="zh-TW" altLang="en-US" sz="3200" b="1" dirty="0" smtClean="0">
                <a:sym typeface="Salesforce Sans"/>
              </a:rPr>
              <a:t>活動關節</a:t>
            </a:r>
            <a:endParaRPr lang="en-US" altLang="zh-TW" sz="3200" b="1" dirty="0" smtClean="0">
              <a:sym typeface="Salesforce Sans"/>
            </a:endParaRPr>
          </a:p>
          <a:p>
            <a:pPr marL="441325" indent="-441325">
              <a:buFont typeface="Wingdings" panose="05000000000000000000" pitchFamily="2" charset="2"/>
              <a:buChar char="ü"/>
            </a:pPr>
            <a:r>
              <a:rPr lang="zh-TW" altLang="en-US" sz="3200" b="1" dirty="0" smtClean="0">
                <a:sym typeface="Salesforce Sans"/>
              </a:rPr>
              <a:t>保持</a:t>
            </a:r>
            <a:r>
              <a:rPr lang="zh-TW" altLang="en-US" sz="3200" b="1" dirty="0">
                <a:sym typeface="Salesforce Sans"/>
              </a:rPr>
              <a:t>心肺</a:t>
            </a:r>
            <a:r>
              <a:rPr lang="zh-TW" altLang="en-US" sz="3200" b="1" dirty="0" smtClean="0">
                <a:sym typeface="Salesforce Sans"/>
              </a:rPr>
              <a:t>功能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16</a:t>
            </a:fld>
            <a:endParaRPr lang="zh-TW" altLang="en-US" sz="1200" dirty="0"/>
          </a:p>
        </p:txBody>
      </p:sp>
      <p:sp>
        <p:nvSpPr>
          <p:cNvPr id="31" name="內容預留位置 3"/>
          <p:cNvSpPr>
            <a:spLocks noGrp="1"/>
          </p:cNvSpPr>
          <p:nvPr>
            <p:ph sz="half" idx="1"/>
          </p:nvPr>
        </p:nvSpPr>
        <p:spPr>
          <a:xfrm>
            <a:off x="3087267" y="4211286"/>
            <a:ext cx="6093621" cy="2120496"/>
          </a:xfrm>
        </p:spPr>
        <p:txBody>
          <a:bodyPr rtlCol="0">
            <a:noAutofit/>
          </a:bodyPr>
          <a:lstStyle/>
          <a:p>
            <a:r>
              <a:rPr lang="zh-TW" altLang="en-US" sz="3200" b="1" dirty="0">
                <a:sym typeface="Salesforce Sans"/>
              </a:rPr>
              <a:t>每天</a:t>
            </a:r>
            <a:r>
              <a:rPr lang="zh-TW" altLang="en-US" sz="3200" b="1" dirty="0" smtClean="0">
                <a:sym typeface="Salesforce Sans"/>
              </a:rPr>
              <a:t>進行 </a:t>
            </a:r>
            <a:r>
              <a:rPr lang="en-US" altLang="zh-TW" sz="3200" b="1" dirty="0" smtClean="0">
                <a:sym typeface="Salesforce Sans"/>
              </a:rPr>
              <a:t>1- 2 </a:t>
            </a:r>
            <a:r>
              <a:rPr lang="zh-HK" altLang="en-US" sz="3200" b="1" dirty="0" smtClean="0">
                <a:sym typeface="Salesforce Sans"/>
              </a:rPr>
              <a:t>次</a:t>
            </a:r>
            <a:endParaRPr lang="en-US" altLang="zh-HK" sz="3200" b="1" dirty="0" smtClean="0">
              <a:sym typeface="Salesforce Sans"/>
            </a:endParaRPr>
          </a:p>
          <a:p>
            <a:r>
              <a:rPr lang="zh-HK" altLang="en-US" sz="3200" b="1" dirty="0" smtClean="0">
                <a:sym typeface="Salesforce Sans"/>
              </a:rPr>
              <a:t>每</a:t>
            </a:r>
            <a:r>
              <a:rPr lang="zh-TW" altLang="en-US" sz="3200" b="1" dirty="0" smtClean="0">
                <a:sym typeface="Salesforce Sans"/>
              </a:rPr>
              <a:t>次</a:t>
            </a:r>
            <a:r>
              <a:rPr lang="zh-TW" altLang="en-US" sz="3200" b="1" dirty="0">
                <a:sym typeface="Salesforce Sans"/>
              </a:rPr>
              <a:t>重複整組</a:t>
            </a:r>
            <a:r>
              <a:rPr lang="zh-TW" altLang="en-US" sz="3200" b="1" dirty="0" smtClean="0">
                <a:sym typeface="Salesforce Sans"/>
              </a:rPr>
              <a:t>運動 </a:t>
            </a:r>
            <a:r>
              <a:rPr lang="en-US" altLang="zh-TW" sz="3200" b="1" dirty="0" smtClean="0">
                <a:sym typeface="Salesforce Sans"/>
              </a:rPr>
              <a:t>5-15 </a:t>
            </a:r>
            <a:r>
              <a:rPr lang="zh-HK" altLang="en-US" sz="3200" b="1" dirty="0">
                <a:sym typeface="Salesforce Sans"/>
              </a:rPr>
              <a:t>分鐘</a:t>
            </a:r>
            <a:r>
              <a:rPr lang="zh-TW" altLang="en-US" sz="3200" b="1" dirty="0" smtClean="0">
                <a:sym typeface="Salesforce Sans"/>
              </a:rPr>
              <a:t>，</a:t>
            </a:r>
            <a:endParaRPr lang="en-US" altLang="zh-TW" sz="3200" b="1" dirty="0" smtClean="0">
              <a:sym typeface="Salesforce Sans"/>
            </a:endParaRPr>
          </a:p>
          <a:p>
            <a:r>
              <a:rPr lang="zh-TW" altLang="en-US" sz="3200" b="1" dirty="0" smtClean="0">
                <a:sym typeface="Salesforce Sans"/>
              </a:rPr>
              <a:t>每天累積最少 </a:t>
            </a:r>
            <a:r>
              <a:rPr lang="en-US" altLang="zh-TW" sz="3200" b="1" dirty="0" smtClean="0">
                <a:sym typeface="Salesforce Sans"/>
              </a:rPr>
              <a:t>10-30</a:t>
            </a:r>
            <a:r>
              <a:rPr lang="zh-TW" altLang="en-US" sz="3200" b="1" dirty="0" smtClean="0">
                <a:sym typeface="Salesforce Sans"/>
              </a:rPr>
              <a:t>分鐘</a:t>
            </a:r>
            <a:endParaRPr lang="en-US" altLang="zh-TW" sz="3200" b="1" dirty="0" smtClean="0">
              <a:sym typeface="Salesforce Sans"/>
            </a:endParaRPr>
          </a:p>
          <a:p>
            <a:endParaRPr lang="zh-TW" altLang="en-US" sz="3200" b="1" dirty="0">
              <a:sym typeface="Salesforce Sans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8458749" y="1725181"/>
            <a:ext cx="3531736" cy="3107428"/>
            <a:chOff x="8488133" y="1725182"/>
            <a:chExt cx="3531736" cy="3107428"/>
          </a:xfrm>
        </p:grpSpPr>
        <p:sp>
          <p:nvSpPr>
            <p:cNvPr id="17" name="圓角矩形 16"/>
            <p:cNvSpPr/>
            <p:nvPr/>
          </p:nvSpPr>
          <p:spPr>
            <a:xfrm>
              <a:off x="8488133" y="1725182"/>
              <a:ext cx="3502352" cy="310742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38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3176" y="2379524"/>
              <a:ext cx="1777263" cy="1859422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8488133" y="4253409"/>
              <a:ext cx="35317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HK" altLang="zh-HK" b="1" u="sng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https://youtu.be/C3vcnRtbCTU</a:t>
              </a:r>
              <a:endParaRPr lang="zh-HK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723183" y="1781495"/>
              <a:ext cx="30572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HK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進階</a:t>
              </a:r>
              <a:r>
                <a:rPr lang="zh-HK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版</a:t>
              </a:r>
              <a:r>
                <a:rPr lang="zh-HK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</a:t>
              </a:r>
              <a:r>
                <a:rPr lang="zh-HK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zh-HK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維</a:t>
              </a:r>
              <a:r>
                <a:rPr lang="zh-HK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碼</a:t>
              </a:r>
              <a:endParaRPr lang="zh-HK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33" name="矩形 32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35" name="圖片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36" name="圖片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grpSp>
        <p:nvGrpSpPr>
          <p:cNvPr id="40" name="群組 39"/>
          <p:cNvGrpSpPr/>
          <p:nvPr/>
        </p:nvGrpSpPr>
        <p:grpSpPr>
          <a:xfrm>
            <a:off x="350718" y="4211286"/>
            <a:ext cx="2503937" cy="598457"/>
            <a:chOff x="1015391" y="1535723"/>
            <a:chExt cx="2625971" cy="1095491"/>
          </a:xfrm>
        </p:grpSpPr>
        <p:sp>
          <p:nvSpPr>
            <p:cNvPr id="41" name="流程圖: 結束點 40"/>
            <p:cNvSpPr/>
            <p:nvPr/>
          </p:nvSpPr>
          <p:spPr>
            <a:xfrm>
              <a:off x="1015391" y="1535723"/>
              <a:ext cx="2625970" cy="1095491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1015392" y="1553996"/>
              <a:ext cx="26259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次數</a:t>
              </a:r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81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81000" y="331221"/>
            <a:ext cx="10058400" cy="10536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>
                <a:sym typeface="Salesforce Sans"/>
              </a:rPr>
              <a:t>椅子動</a:t>
            </a:r>
            <a:r>
              <a:rPr lang="zh-TW" altLang="en-US" sz="5400" b="1" dirty="0" smtClean="0">
                <a:sym typeface="Salesforce Sans"/>
              </a:rPr>
              <a:t>感操 </a:t>
            </a:r>
            <a:r>
              <a:rPr lang="en-US" altLang="zh-TW" sz="5400" b="1" dirty="0" smtClean="0">
                <a:sym typeface="Salesforce Sans"/>
              </a:rPr>
              <a:t>(</a:t>
            </a:r>
            <a:r>
              <a:rPr lang="zh-HK" altLang="en-US" sz="5400" b="1" dirty="0">
                <a:sym typeface="Salesforce Sans"/>
              </a:rPr>
              <a:t>進</a:t>
            </a:r>
            <a:r>
              <a:rPr lang="zh-TW" altLang="en-US" sz="5400" b="1" dirty="0" smtClean="0">
                <a:sym typeface="Salesforce Sans"/>
              </a:rPr>
              <a:t>階</a:t>
            </a:r>
            <a:r>
              <a:rPr lang="zh-TW" altLang="en-US" sz="5400" b="1" dirty="0">
                <a:sym typeface="Salesforce Sans"/>
              </a:rPr>
              <a:t>版</a:t>
            </a:r>
            <a:r>
              <a:rPr lang="en-US" altLang="zh-TW" sz="5400" b="1" dirty="0" smtClean="0">
                <a:sym typeface="Salesforce Sans"/>
              </a:rPr>
              <a:t>) </a:t>
            </a:r>
            <a:endParaRPr lang="zh-TW" altLang="en-US" sz="5400" b="1" dirty="0">
              <a:sym typeface="Salesforce Sans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17</a:t>
            </a:fld>
            <a:endParaRPr lang="zh-TW" altLang="en-US" sz="1200" dirty="0"/>
          </a:p>
        </p:txBody>
      </p:sp>
      <p:pic>
        <p:nvPicPr>
          <p:cNvPr id="32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97" y="2483733"/>
            <a:ext cx="4473321" cy="3620269"/>
          </a:xfrm>
          <a:prstGeom prst="rect">
            <a:avLst/>
          </a:prstGeom>
        </p:spPr>
      </p:pic>
      <p:sp>
        <p:nvSpPr>
          <p:cNvPr id="34" name="標題 1"/>
          <p:cNvSpPr txBox="1">
            <a:spLocks/>
          </p:cNvSpPr>
          <p:nvPr/>
        </p:nvSpPr>
        <p:spPr>
          <a:xfrm>
            <a:off x="508097" y="1347766"/>
            <a:ext cx="3848100" cy="1028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HK" sz="5400" b="1" dirty="0" smtClean="0">
                <a:sym typeface="Salesforce Sans"/>
              </a:rPr>
              <a:t>1.</a:t>
            </a:r>
            <a:r>
              <a:rPr lang="zh-HK" altLang="en-US" sz="5400" b="1" dirty="0" smtClean="0">
                <a:sym typeface="Salesforce Sans"/>
              </a:rPr>
              <a:t> 擺手踏步</a:t>
            </a:r>
            <a:endParaRPr lang="zh-TW" altLang="en-US" sz="5400" b="1" dirty="0">
              <a:sym typeface="Salesforce San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72184" y="2239104"/>
            <a:ext cx="66083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臀部坐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在穩固有背椅子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挺起胸膛，眼睛望前，雙手手肘屈曲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度放在身旁兩側， 輕輕握拳，手心互對，然後雙手一前一後自然擺動，同時坐著輕鬆地踏步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重複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動作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 – 10 </a:t>
            </a:r>
            <a:r>
              <a:rPr lang="zh-HK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；緊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記保持自然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呼吸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3" name="矩形 12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0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81000" y="331221"/>
            <a:ext cx="10058400" cy="10536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>
                <a:sym typeface="Salesforce Sans"/>
              </a:rPr>
              <a:t>椅子動</a:t>
            </a:r>
            <a:r>
              <a:rPr lang="zh-TW" altLang="en-US" sz="5400" b="1" dirty="0" smtClean="0">
                <a:sym typeface="Salesforce Sans"/>
              </a:rPr>
              <a:t>感操 </a:t>
            </a:r>
            <a:r>
              <a:rPr lang="en-US" altLang="zh-TW" sz="5400" b="1" dirty="0" smtClean="0">
                <a:sym typeface="Salesforce Sans"/>
              </a:rPr>
              <a:t>(</a:t>
            </a:r>
            <a:r>
              <a:rPr lang="zh-HK" altLang="en-US" sz="5400" b="1" dirty="0">
                <a:sym typeface="Salesforce Sans"/>
              </a:rPr>
              <a:t>進</a:t>
            </a:r>
            <a:r>
              <a:rPr lang="zh-TW" altLang="en-US" sz="5400" b="1" dirty="0" smtClean="0">
                <a:sym typeface="Salesforce Sans"/>
              </a:rPr>
              <a:t>階</a:t>
            </a:r>
            <a:r>
              <a:rPr lang="zh-TW" altLang="en-US" sz="5400" b="1" dirty="0">
                <a:sym typeface="Salesforce Sans"/>
              </a:rPr>
              <a:t>版</a:t>
            </a:r>
            <a:r>
              <a:rPr lang="en-US" altLang="zh-TW" sz="5400" b="1" dirty="0" smtClean="0">
                <a:sym typeface="Salesforce Sans"/>
              </a:rPr>
              <a:t>) </a:t>
            </a:r>
            <a:endParaRPr lang="zh-TW" altLang="en-US" sz="5400" b="1" dirty="0">
              <a:sym typeface="Salesforce Sans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18</a:t>
            </a:fld>
            <a:endParaRPr lang="zh-TW" altLang="en-US" sz="1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577967" y="1523605"/>
            <a:ext cx="641251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臀部坐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在穩固有背椅子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首先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，跟著拍子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，輕鬆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踏步，同時雙手從身旁兩側向外張開手，像畫一個大圓圈，手肘伸直，手心向天，接著雙手在頭上拍手，再向外放下手，手肘伸直，手心向地，直至把雙手收回身旁兩側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重複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動作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 – 10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508097" y="1384832"/>
            <a:ext cx="3714750" cy="1028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HK" sz="5400" b="1" dirty="0" smtClean="0">
                <a:sym typeface="Salesforce Sans"/>
              </a:rPr>
              <a:t>2. </a:t>
            </a:r>
            <a:r>
              <a:rPr lang="zh-HK" altLang="en-US" sz="5400" b="1" dirty="0" smtClean="0">
                <a:sym typeface="Salesforce Sans"/>
              </a:rPr>
              <a:t>向</a:t>
            </a:r>
            <a:r>
              <a:rPr lang="zh-HK" altLang="en-US" sz="5400" b="1" dirty="0">
                <a:sym typeface="Salesforce Sans"/>
              </a:rPr>
              <a:t>側</a:t>
            </a:r>
            <a:r>
              <a:rPr lang="zh-HK" altLang="en-US" sz="5400" b="1" dirty="0" smtClean="0">
                <a:sym typeface="Salesforce Sans"/>
              </a:rPr>
              <a:t>提手</a:t>
            </a:r>
            <a:endParaRPr lang="zh-TW" altLang="en-US" sz="5400" b="1" dirty="0">
              <a:sym typeface="Salesforce Sans"/>
            </a:endParaRPr>
          </a:p>
        </p:txBody>
      </p:sp>
      <p:pic>
        <p:nvPicPr>
          <p:cNvPr id="16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796" t="22722" r="18921" b="18277"/>
          <a:stretch/>
        </p:blipFill>
        <p:spPr>
          <a:xfrm>
            <a:off x="281354" y="2552067"/>
            <a:ext cx="4888523" cy="3286025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4" name="矩形 13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20845" y="2824138"/>
            <a:ext cx="5429371" cy="1230922"/>
          </a:xfrm>
        </p:spPr>
        <p:txBody>
          <a:bodyPr rtlCol="0">
            <a:noAutofit/>
          </a:bodyPr>
          <a:lstStyle/>
          <a:p>
            <a:r>
              <a:rPr lang="zh-TW" altLang="en-US" sz="8000" b="1" dirty="0">
                <a:sym typeface="Salesforce Sans"/>
              </a:rPr>
              <a:t>床上</a:t>
            </a:r>
            <a:r>
              <a:rPr lang="zh-TW" altLang="en-US" sz="8000" b="1" dirty="0" smtClean="0">
                <a:sym typeface="Salesforce Sans"/>
              </a:rPr>
              <a:t>保健操</a:t>
            </a:r>
            <a:endParaRPr lang="zh-TW" altLang="en-US" sz="8000" b="1" dirty="0"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288216" y="1365739"/>
            <a:ext cx="3364523" cy="720969"/>
          </a:xfrm>
        </p:spPr>
        <p:txBody>
          <a:bodyPr rtlCol="0">
            <a:normAutofit lnSpcReduction="10000"/>
          </a:bodyPr>
          <a:lstStyle/>
          <a:p>
            <a:r>
              <a:rPr lang="zh-TW" altLang="en-US" sz="4400" b="1" dirty="0">
                <a:sym typeface="Salesforce Sans"/>
              </a:rPr>
              <a:t>運動</a:t>
            </a:r>
            <a:r>
              <a:rPr lang="zh-TW" altLang="en-US" sz="4400" b="1" dirty="0" smtClean="0">
                <a:sym typeface="Salesforce Sans"/>
              </a:rPr>
              <a:t>建議 </a:t>
            </a:r>
            <a:r>
              <a:rPr lang="en-US" altLang="zh-TW" sz="4400" b="1" dirty="0" smtClean="0">
                <a:sym typeface="Salesforce Sans"/>
              </a:rPr>
              <a:t>(2)</a:t>
            </a:r>
            <a:endParaRPr lang="zh-TW" altLang="en-US" sz="4400" b="1" dirty="0">
              <a:sym typeface="Salesforce Sans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6" name="矩形 15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9155097" y="2511392"/>
            <a:ext cx="2222640" cy="1662428"/>
            <a:chOff x="5146431" y="3347411"/>
            <a:chExt cx="1943544" cy="1553874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353" y="3347411"/>
              <a:ext cx="1918954" cy="1553874"/>
            </a:xfrm>
            <a:prstGeom prst="rect">
              <a:avLst/>
            </a:prstGeom>
          </p:spPr>
        </p:pic>
        <p:sp>
          <p:nvSpPr>
            <p:cNvPr id="14" name="圓角矩形 13"/>
            <p:cNvSpPr/>
            <p:nvPr/>
          </p:nvSpPr>
          <p:spPr>
            <a:xfrm>
              <a:off x="5146431" y="3558546"/>
              <a:ext cx="1943544" cy="1247916"/>
            </a:xfrm>
            <a:prstGeom prst="roundRect">
              <a:avLst/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62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390592" y="1066288"/>
            <a:ext cx="11506200" cy="2264223"/>
          </a:xfrm>
        </p:spPr>
        <p:txBody>
          <a:bodyPr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HK" altLang="en-US" sz="3200" b="1" dirty="0">
                <a:latin typeface="Salesforce Sans"/>
                <a:sym typeface="Salesforce Sans"/>
              </a:rPr>
              <a:t>是一套由衞生署長者健康服務的物理治療師，為院舍長者設計的</a:t>
            </a:r>
            <a:r>
              <a:rPr lang="zh-HK" altLang="en-US" sz="3200" b="1" dirty="0" smtClean="0">
                <a:latin typeface="Salesforce Sans"/>
                <a:sym typeface="Salesforce Sans"/>
              </a:rPr>
              <a:t>簡單保健</a:t>
            </a:r>
            <a:r>
              <a:rPr lang="zh-HK" altLang="en-US" sz="3200" b="1" dirty="0">
                <a:latin typeface="Salesforce Sans"/>
                <a:sym typeface="Salesforce Sans"/>
              </a:rPr>
              <a:t>運動，不需任何器材</a:t>
            </a:r>
            <a:r>
              <a:rPr lang="zh-HK" altLang="en-US" sz="3200" b="1" dirty="0" smtClean="0">
                <a:latin typeface="Salesforce Sans"/>
                <a:sym typeface="Salesforce Sans"/>
              </a:rPr>
              <a:t>；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長者</a:t>
            </a:r>
            <a:r>
              <a:rPr lang="zh-TW" altLang="en-US" sz="3200" b="1" dirty="0">
                <a:latin typeface="Salesforce Sans"/>
                <a:sym typeface="Salesforce Sans"/>
              </a:rPr>
              <a:t>可按自己能力，選擇以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坐、</a:t>
            </a:r>
            <a:r>
              <a:rPr lang="zh-TW" altLang="en-US" sz="3200" b="1" dirty="0">
                <a:latin typeface="Salesforce Sans"/>
                <a:sym typeface="Salesforce Sans"/>
              </a:rPr>
              <a:t>臥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或</a:t>
            </a:r>
            <a:r>
              <a:rPr lang="zh-TW" altLang="en-US" sz="3200" b="1" dirty="0">
                <a:latin typeface="Salesforce Sans"/>
                <a:sym typeface="Salesforce Sans"/>
              </a:rPr>
              <a:t>站立姿勢，進行部分或全部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動作。</a:t>
            </a:r>
            <a:endParaRPr lang="zh-TW" altLang="en-US" sz="3200" dirty="0">
              <a:latin typeface="Salesforce Sans"/>
              <a:sym typeface="Salesforce Sans"/>
            </a:endParaRPr>
          </a:p>
        </p:txBody>
      </p:sp>
      <p:sp>
        <p:nvSpPr>
          <p:cNvPr id="6" name="標題 12"/>
          <p:cNvSpPr txBox="1">
            <a:spLocks/>
          </p:cNvSpPr>
          <p:nvPr/>
        </p:nvSpPr>
        <p:spPr>
          <a:xfrm>
            <a:off x="3559070" y="321085"/>
            <a:ext cx="5150059" cy="879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lvl="0">
              <a:defRPr/>
            </a:pPr>
            <a:r>
              <a:rPr lang="zh-TW" altLang="en-US" sz="5400" b="1" dirty="0">
                <a:solidFill>
                  <a:srgbClr val="9A5315">
                    <a:lumMod val="75000"/>
                  </a:srgbClr>
                </a:solidFill>
                <a:latin typeface="Salesforce Sans"/>
                <a:sym typeface="Salesforce Sans"/>
              </a:rPr>
              <a:t>「</a:t>
            </a:r>
            <a:r>
              <a:rPr lang="zh-TW" altLang="en-US" sz="5400" b="1" i="1" dirty="0">
                <a:solidFill>
                  <a:srgbClr val="9A5315">
                    <a:lumMod val="75000"/>
                  </a:srgbClr>
                </a:solidFill>
                <a:latin typeface="Salesforce Sans"/>
                <a:sym typeface="Salesforce Sans"/>
              </a:rPr>
              <a:t>動</a:t>
            </a:r>
            <a:r>
              <a:rPr lang="zh-TW" altLang="en-US" sz="5400" b="1" dirty="0">
                <a:solidFill>
                  <a:srgbClr val="9A5315">
                    <a:lumMod val="75000"/>
                  </a:srgbClr>
                </a:solidFill>
                <a:latin typeface="Salesforce Sans"/>
                <a:sym typeface="Salesforce Sans"/>
              </a:rPr>
              <a:t>」在院舍</a:t>
            </a:r>
            <a:r>
              <a:rPr lang="zh-TW" altLang="en-US" sz="5400" b="1" dirty="0" smtClean="0">
                <a:solidFill>
                  <a:srgbClr val="9A5315">
                    <a:lumMod val="75000"/>
                  </a:srgbClr>
                </a:solidFill>
                <a:latin typeface="Salesforce Sans"/>
                <a:sym typeface="Salesforce Sans"/>
              </a:rPr>
              <a:t>中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75000"/>
                </a:srgbClr>
              </a:solidFill>
              <a:effectLst/>
              <a:uLnTx/>
              <a:uFillTx/>
              <a:latin typeface="Salesforce Sans"/>
              <a:ea typeface="微軟正黑體" panose="020B0604030504040204" pitchFamily="34" charset="-120"/>
              <a:cs typeface="+mj-cs"/>
              <a:sym typeface="Salesforce Sans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4679302" y="4999560"/>
            <a:ext cx="2770333" cy="593794"/>
          </a:xfrm>
        </p:spPr>
        <p:txBody>
          <a:bodyPr rtlCol="0">
            <a:noAutofit/>
          </a:bodyPr>
          <a:lstStyle/>
          <a:p>
            <a:r>
              <a:rPr lang="en-US" altLang="zh-TW" sz="3200" b="1" dirty="0" smtClean="0">
                <a:sym typeface="Salesforce Sans"/>
              </a:rPr>
              <a:t>2) </a:t>
            </a:r>
            <a:r>
              <a:rPr lang="zh-TW" altLang="en-US" sz="3200" b="1" dirty="0" smtClean="0">
                <a:sym typeface="Salesforce Sans"/>
              </a:rPr>
              <a:t>床上保健操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737205" y="4918186"/>
            <a:ext cx="3576010" cy="1121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3200" b="1" dirty="0" smtClean="0">
                <a:sym typeface="Salesforce Sans"/>
              </a:rPr>
              <a:t>1) </a:t>
            </a:r>
            <a:r>
              <a:rPr lang="zh-TW" altLang="en-US" sz="3200" b="1" dirty="0" smtClean="0">
                <a:sym typeface="Salesforce Sans"/>
              </a:rPr>
              <a:t>椅子動感操</a:t>
            </a:r>
            <a:endParaRPr lang="en-US" altLang="zh-TW" sz="3200" b="1" dirty="0" smtClean="0">
              <a:sym typeface="Salesforce Sans"/>
            </a:endParaRPr>
          </a:p>
          <a:p>
            <a:pPr algn="ctr"/>
            <a:r>
              <a:rPr lang="en-US" altLang="zh-TW" sz="3200" b="1" dirty="0" smtClean="0">
                <a:sym typeface="Salesforce Sans"/>
              </a:rPr>
              <a:t> (</a:t>
            </a:r>
            <a:r>
              <a:rPr lang="zh-HK" altLang="en-US" sz="3200" b="1" dirty="0">
                <a:sym typeface="Salesforce Sans"/>
              </a:rPr>
              <a:t>初階</a:t>
            </a:r>
            <a:r>
              <a:rPr lang="zh-HK" altLang="en-US" sz="3200" b="1" dirty="0" smtClean="0">
                <a:sym typeface="Salesforce Sans"/>
              </a:rPr>
              <a:t>版 </a:t>
            </a:r>
            <a:r>
              <a:rPr lang="en-US" altLang="zh-HK" sz="3200" b="1" dirty="0" smtClean="0">
                <a:sym typeface="Salesforce Sans"/>
              </a:rPr>
              <a:t>/ </a:t>
            </a:r>
            <a:r>
              <a:rPr lang="zh-HK" altLang="en-US" sz="3200" b="1" dirty="0" smtClean="0">
                <a:sym typeface="Salesforce Sans"/>
              </a:rPr>
              <a:t>進階版 </a:t>
            </a:r>
            <a:r>
              <a:rPr lang="en-US" altLang="zh-HK" sz="3200" b="1" dirty="0" smtClean="0">
                <a:sym typeface="Salesforce Sans"/>
              </a:rPr>
              <a:t>)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8379922" y="4932736"/>
            <a:ext cx="3368574" cy="1076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3200" b="1" dirty="0" smtClean="0">
                <a:sym typeface="Salesforce Sans"/>
              </a:rPr>
              <a:t>3) </a:t>
            </a:r>
            <a:r>
              <a:rPr lang="zh-TW" altLang="en-US" sz="3200" b="1" dirty="0" smtClean="0">
                <a:sym typeface="Salesforce Sans"/>
              </a:rPr>
              <a:t>活力健康操</a:t>
            </a:r>
            <a:endParaRPr lang="en-US" altLang="zh-TW" sz="3200" b="1" dirty="0" smtClean="0">
              <a:sym typeface="Salesforce Sans"/>
            </a:endParaRPr>
          </a:p>
          <a:p>
            <a:pPr algn="ctr"/>
            <a:r>
              <a:rPr lang="en-US" altLang="zh-TW" sz="3200" b="1" dirty="0" smtClean="0">
                <a:sym typeface="Salesforce Sans"/>
              </a:rPr>
              <a:t>(</a:t>
            </a:r>
            <a:r>
              <a:rPr lang="zh-TW" altLang="en-US" sz="3200" b="1" dirty="0">
                <a:sym typeface="Salesforce Sans"/>
              </a:rPr>
              <a:t>初階版 </a:t>
            </a:r>
            <a:r>
              <a:rPr lang="en-US" altLang="zh-TW" sz="3200" b="1" dirty="0">
                <a:sym typeface="Salesforce Sans"/>
              </a:rPr>
              <a:t>/ </a:t>
            </a:r>
            <a:r>
              <a:rPr lang="zh-TW" altLang="en-US" sz="3200" b="1" dirty="0">
                <a:sym typeface="Salesforce Sans"/>
              </a:rPr>
              <a:t>進階版 </a:t>
            </a:r>
            <a:r>
              <a:rPr lang="en-US" altLang="zh-TW" sz="3200" b="1" dirty="0" smtClean="0">
                <a:sym typeface="Salesforce Sans"/>
              </a:rPr>
              <a:t>)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0" y="6535615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</a:t>
            </a:fld>
            <a:endParaRPr lang="zh-TW" altLang="en-US" sz="12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10998220" y="6189785"/>
            <a:ext cx="1187427" cy="593564"/>
            <a:chOff x="10998220" y="6189785"/>
            <a:chExt cx="1187427" cy="593564"/>
          </a:xfrm>
        </p:grpSpPr>
        <p:sp>
          <p:nvSpPr>
            <p:cNvPr id="11" name="矩形 10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>
            <a:off x="4999463" y="3406757"/>
            <a:ext cx="1943544" cy="1553874"/>
            <a:chOff x="5146431" y="3347411"/>
            <a:chExt cx="1943544" cy="1553874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353" y="3347411"/>
              <a:ext cx="1918954" cy="1553874"/>
            </a:xfrm>
            <a:prstGeom prst="rect">
              <a:avLst/>
            </a:prstGeom>
          </p:spPr>
        </p:pic>
        <p:sp>
          <p:nvSpPr>
            <p:cNvPr id="20" name="圓角矩形 19"/>
            <p:cNvSpPr/>
            <p:nvPr/>
          </p:nvSpPr>
          <p:spPr>
            <a:xfrm>
              <a:off x="5146431" y="3558546"/>
              <a:ext cx="1943544" cy="1247916"/>
            </a:xfrm>
            <a:prstGeom prst="roundRect">
              <a:avLst/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7" name="圓角矩形 6"/>
          <p:cNvSpPr/>
          <p:nvPr/>
        </p:nvSpPr>
        <p:spPr>
          <a:xfrm>
            <a:off x="1709741" y="3422905"/>
            <a:ext cx="1466745" cy="152106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0146363" y="3439562"/>
            <a:ext cx="1412421" cy="152106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94" y="3411299"/>
            <a:ext cx="1120837" cy="1521763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32" y="3496518"/>
            <a:ext cx="1336564" cy="1587405"/>
          </a:xfrm>
          <a:prstGeom prst="rect">
            <a:avLst/>
          </a:prstGeom>
        </p:spPr>
      </p:pic>
      <p:grpSp>
        <p:nvGrpSpPr>
          <p:cNvPr id="25" name="群組 24"/>
          <p:cNvGrpSpPr/>
          <p:nvPr/>
        </p:nvGrpSpPr>
        <p:grpSpPr>
          <a:xfrm>
            <a:off x="8481794" y="3475622"/>
            <a:ext cx="1450978" cy="1617456"/>
            <a:chOff x="9289681" y="3481251"/>
            <a:chExt cx="1412421" cy="1600036"/>
          </a:xfrm>
        </p:grpSpPr>
        <p:sp>
          <p:nvSpPr>
            <p:cNvPr id="32" name="圓角矩形 31"/>
            <p:cNvSpPr/>
            <p:nvPr/>
          </p:nvSpPr>
          <p:spPr>
            <a:xfrm>
              <a:off x="9289681" y="3481251"/>
              <a:ext cx="1412421" cy="152106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2720" y="3501922"/>
              <a:ext cx="1329796" cy="1579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7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617765" y="457428"/>
            <a:ext cx="3709009" cy="85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 smtClean="0">
                <a:sym typeface="Salesforce Sans"/>
              </a:rPr>
              <a:t>床上保健操</a:t>
            </a:r>
            <a:endParaRPr lang="zh-TW" altLang="en-US" sz="5400" b="1" dirty="0">
              <a:sym typeface="Salesforce San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68483" y="1484103"/>
            <a:ext cx="2534218" cy="621323"/>
            <a:chOff x="1015391" y="1535723"/>
            <a:chExt cx="2625970" cy="621323"/>
          </a:xfrm>
        </p:grpSpPr>
        <p:sp>
          <p:nvSpPr>
            <p:cNvPr id="2" name="流程圖: 結束點 1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1836007" y="1553996"/>
              <a:ext cx="1095616" cy="603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對象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968483" y="2501805"/>
            <a:ext cx="2534218" cy="621323"/>
            <a:chOff x="1015391" y="1535723"/>
            <a:chExt cx="2625970" cy="621323"/>
          </a:xfrm>
        </p:grpSpPr>
        <p:sp>
          <p:nvSpPr>
            <p:cNvPr id="11" name="流程圖: 結束點 10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435952" y="1553996"/>
              <a:ext cx="22054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運動功效</a:t>
              </a:r>
            </a:p>
          </p:txBody>
        </p:sp>
      </p:grpSp>
      <p:sp>
        <p:nvSpPr>
          <p:cNvPr id="13" name="內容預留位置 3"/>
          <p:cNvSpPr>
            <a:spLocks noGrp="1"/>
          </p:cNvSpPr>
          <p:nvPr>
            <p:ph sz="half" idx="1"/>
          </p:nvPr>
        </p:nvSpPr>
        <p:spPr>
          <a:xfrm>
            <a:off x="3705033" y="1480921"/>
            <a:ext cx="6836571" cy="692029"/>
          </a:xfrm>
        </p:spPr>
        <p:txBody>
          <a:bodyPr rtlCol="0">
            <a:noAutofit/>
          </a:bodyPr>
          <a:lstStyle/>
          <a:p>
            <a:r>
              <a:rPr lang="zh-TW" altLang="en-US" sz="3200" b="1" dirty="0" smtClean="0">
                <a:sym typeface="Salesforce Sans"/>
              </a:rPr>
              <a:t>能躺</a:t>
            </a:r>
            <a:r>
              <a:rPr lang="zh-TW" altLang="en-US" sz="3200" b="1" dirty="0">
                <a:sym typeface="Salesforce Sans"/>
              </a:rPr>
              <a:t>在床上安全活動</a:t>
            </a:r>
            <a:r>
              <a:rPr lang="zh-TW" altLang="en-US" sz="3200" b="1" dirty="0" smtClean="0">
                <a:sym typeface="Salesforce Sans"/>
              </a:rPr>
              <a:t>的</a:t>
            </a:r>
            <a:r>
              <a:rPr lang="zh-TW" altLang="en-US" sz="3200" b="1" dirty="0">
                <a:sym typeface="Salesforce Sans"/>
              </a:rPr>
              <a:t>長者</a:t>
            </a:r>
          </a:p>
        </p:txBody>
      </p:sp>
      <p:sp>
        <p:nvSpPr>
          <p:cNvPr id="16" name="內容預留位置 3"/>
          <p:cNvSpPr>
            <a:spLocks noGrp="1"/>
          </p:cNvSpPr>
          <p:nvPr>
            <p:ph sz="half" idx="1"/>
          </p:nvPr>
        </p:nvSpPr>
        <p:spPr>
          <a:xfrm>
            <a:off x="3705032" y="2522032"/>
            <a:ext cx="6093621" cy="1279023"/>
          </a:xfrm>
        </p:spPr>
        <p:txBody>
          <a:bodyPr rtlCol="0">
            <a:noAutofit/>
          </a:bodyPr>
          <a:lstStyle/>
          <a:p>
            <a:pPr marL="441325" indent="-441325">
              <a:buFont typeface="Wingdings" panose="05000000000000000000" pitchFamily="2" charset="2"/>
              <a:buChar char="ü"/>
            </a:pPr>
            <a:r>
              <a:rPr lang="zh-TW" altLang="en-US" sz="3200" b="1" dirty="0" smtClean="0">
                <a:sym typeface="Salesforce Sans"/>
              </a:rPr>
              <a:t>活動</a:t>
            </a:r>
            <a:r>
              <a:rPr lang="zh-TW" altLang="en-US" sz="3200" b="1" dirty="0">
                <a:sym typeface="Salesforce Sans"/>
              </a:rPr>
              <a:t>關節，</a:t>
            </a:r>
            <a:r>
              <a:rPr lang="zh-TW" altLang="en-US" sz="3200" b="1" dirty="0" smtClean="0">
                <a:sym typeface="Salesforce Sans"/>
              </a:rPr>
              <a:t>預防</a:t>
            </a:r>
            <a:r>
              <a:rPr lang="zh-TW" altLang="en-US" sz="3200" b="1" dirty="0">
                <a:sym typeface="Salesforce Sans"/>
              </a:rPr>
              <a:t>僵硬</a:t>
            </a:r>
            <a:endParaRPr lang="en-US" altLang="zh-TW" sz="3200" b="1" dirty="0" smtClean="0">
              <a:sym typeface="Salesforce Sans"/>
            </a:endParaRPr>
          </a:p>
          <a:p>
            <a:pPr marL="446088" indent="-446088">
              <a:buFont typeface="Wingdings" panose="05000000000000000000" pitchFamily="2" charset="2"/>
              <a:buChar char="ü"/>
            </a:pPr>
            <a:r>
              <a:rPr lang="zh-HK" altLang="en-US" sz="3200" b="1" dirty="0" smtClean="0">
                <a:sym typeface="Salesforce Sans"/>
              </a:rPr>
              <a:t>預防</a:t>
            </a:r>
            <a:r>
              <a:rPr lang="zh-HK" altLang="en-US" sz="3200" b="1" dirty="0">
                <a:sym typeface="Salesforce Sans"/>
              </a:rPr>
              <a:t>筋腱</a:t>
            </a:r>
            <a:r>
              <a:rPr lang="zh-HK" altLang="en-US" sz="3200" b="1" dirty="0" smtClean="0">
                <a:sym typeface="Salesforce Sans"/>
              </a:rPr>
              <a:t>萎縮和肌肉無力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617765" y="6460801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20</a:t>
            </a:fld>
            <a:endParaRPr lang="zh-TW" altLang="en-US" sz="1200" dirty="0"/>
          </a:p>
        </p:txBody>
      </p:sp>
      <p:grpSp>
        <p:nvGrpSpPr>
          <p:cNvPr id="28" name="群組 27"/>
          <p:cNvGrpSpPr/>
          <p:nvPr/>
        </p:nvGrpSpPr>
        <p:grpSpPr>
          <a:xfrm>
            <a:off x="968483" y="4136471"/>
            <a:ext cx="2503937" cy="598457"/>
            <a:chOff x="1015391" y="1535723"/>
            <a:chExt cx="2625971" cy="1095491"/>
          </a:xfrm>
        </p:grpSpPr>
        <p:sp>
          <p:nvSpPr>
            <p:cNvPr id="29" name="流程圖: 結束點 28"/>
            <p:cNvSpPr/>
            <p:nvPr/>
          </p:nvSpPr>
          <p:spPr>
            <a:xfrm>
              <a:off x="1015391" y="1535723"/>
              <a:ext cx="2625970" cy="1095491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1015392" y="1553996"/>
              <a:ext cx="26259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次數</a:t>
              </a:r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1" name="內容預留位置 3"/>
          <p:cNvSpPr>
            <a:spLocks noGrp="1"/>
          </p:cNvSpPr>
          <p:nvPr>
            <p:ph sz="half" idx="1"/>
          </p:nvPr>
        </p:nvSpPr>
        <p:spPr>
          <a:xfrm>
            <a:off x="3705032" y="4136471"/>
            <a:ext cx="6093621" cy="1798183"/>
          </a:xfrm>
        </p:spPr>
        <p:txBody>
          <a:bodyPr rtlCol="0">
            <a:noAutofit/>
          </a:bodyPr>
          <a:lstStyle/>
          <a:p>
            <a:r>
              <a:rPr lang="zh-TW" altLang="en-US" sz="3200" b="1" dirty="0">
                <a:sym typeface="Salesforce Sans"/>
              </a:rPr>
              <a:t>每天</a:t>
            </a:r>
            <a:r>
              <a:rPr lang="zh-TW" altLang="en-US" sz="3200" b="1" dirty="0" smtClean="0">
                <a:sym typeface="Salesforce Sans"/>
              </a:rPr>
              <a:t>進行 </a:t>
            </a:r>
            <a:r>
              <a:rPr lang="en-US" altLang="zh-TW" sz="3200" b="1" dirty="0" smtClean="0">
                <a:sym typeface="Salesforce Sans"/>
              </a:rPr>
              <a:t>1- 2 </a:t>
            </a:r>
            <a:r>
              <a:rPr lang="zh-HK" altLang="en-US" sz="3200" b="1" dirty="0" smtClean="0">
                <a:sym typeface="Salesforce Sans"/>
              </a:rPr>
              <a:t>次</a:t>
            </a:r>
            <a:endParaRPr lang="en-US" altLang="zh-HK" sz="3200" b="1" dirty="0" smtClean="0">
              <a:sym typeface="Salesforce Sans"/>
            </a:endParaRPr>
          </a:p>
          <a:p>
            <a:r>
              <a:rPr lang="zh-HK" altLang="en-US" sz="3200" b="1" dirty="0" smtClean="0">
                <a:sym typeface="Salesforce Sans"/>
              </a:rPr>
              <a:t>每</a:t>
            </a:r>
            <a:r>
              <a:rPr lang="zh-TW" altLang="en-US" sz="3200" b="1" dirty="0" smtClean="0">
                <a:sym typeface="Salesforce Sans"/>
              </a:rPr>
              <a:t>次</a:t>
            </a:r>
            <a:r>
              <a:rPr lang="zh-TW" altLang="en-US" sz="3200" b="1" dirty="0">
                <a:sym typeface="Salesforce Sans"/>
              </a:rPr>
              <a:t>重複整組</a:t>
            </a:r>
            <a:r>
              <a:rPr lang="zh-TW" altLang="en-US" sz="3200" b="1" dirty="0" smtClean="0">
                <a:sym typeface="Salesforce Sans"/>
              </a:rPr>
              <a:t>運動 </a:t>
            </a:r>
            <a:r>
              <a:rPr lang="en-US" altLang="zh-TW" sz="3200" b="1" dirty="0" smtClean="0">
                <a:sym typeface="Salesforce Sans"/>
              </a:rPr>
              <a:t>2 – 3 </a:t>
            </a:r>
            <a:r>
              <a:rPr lang="zh-TW" altLang="en-US" sz="3200" b="1" dirty="0" smtClean="0">
                <a:sym typeface="Salesforce Sans"/>
              </a:rPr>
              <a:t>次</a:t>
            </a:r>
            <a:r>
              <a:rPr lang="zh-TW" altLang="en-US" sz="3200" b="1" dirty="0">
                <a:sym typeface="Salesforce Sans"/>
              </a:rPr>
              <a:t>，</a:t>
            </a:r>
            <a:r>
              <a:rPr lang="zh-HK" altLang="en-US" sz="3200" b="1" dirty="0" smtClean="0">
                <a:sym typeface="Salesforce Sans"/>
              </a:rPr>
              <a:t>每個</a:t>
            </a:r>
            <a:r>
              <a:rPr lang="zh-TW" altLang="en-US" sz="3200" b="1" dirty="0">
                <a:sym typeface="Salesforce Sans"/>
              </a:rPr>
              <a:t>動作</a:t>
            </a:r>
            <a:r>
              <a:rPr lang="zh-TW" altLang="en-US" sz="3200" b="1" dirty="0" smtClean="0">
                <a:sym typeface="Salesforce Sans"/>
              </a:rPr>
              <a:t>做 </a:t>
            </a:r>
            <a:r>
              <a:rPr lang="en-US" altLang="zh-TW" sz="3200" b="1" dirty="0" smtClean="0">
                <a:sym typeface="Salesforce Sans"/>
              </a:rPr>
              <a:t>10 – 20 </a:t>
            </a:r>
            <a:r>
              <a:rPr lang="zh-HK" altLang="en-US" sz="3200" b="1" dirty="0" smtClean="0">
                <a:sym typeface="Salesforce Sans"/>
              </a:rPr>
              <a:t>下</a:t>
            </a:r>
            <a:endParaRPr lang="en-US" altLang="zh-HK" sz="3200" b="1" dirty="0" smtClean="0">
              <a:sym typeface="Salesforce Sans"/>
            </a:endParaRPr>
          </a:p>
          <a:p>
            <a:endParaRPr lang="zh-TW" altLang="en-US" sz="3200" b="1" dirty="0">
              <a:sym typeface="Salesforce Sans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49" name="矩形 48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51" name="圖片 5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52" name="圖片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5187923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 smtClean="0">
                <a:sym typeface="Salesforce Sans"/>
              </a:rPr>
              <a:t>床上保健操 </a:t>
            </a:r>
            <a:r>
              <a:rPr lang="en-US" altLang="zh-TW" sz="4000" b="1" dirty="0" smtClean="0">
                <a:sym typeface="Salesforce Sans"/>
              </a:rPr>
              <a:t>(1) - </a:t>
            </a:r>
            <a:r>
              <a:rPr lang="zh-HK" altLang="en-US" sz="4000" b="1" dirty="0">
                <a:sym typeface="Salesforce Sans"/>
              </a:rPr>
              <a:t>提手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7726005" y="259177"/>
            <a:ext cx="4218387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肩、肘、手</a:t>
              </a: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 b="5176"/>
          <a:stretch/>
        </p:blipFill>
        <p:spPr>
          <a:xfrm>
            <a:off x="6381364" y="3234211"/>
            <a:ext cx="3369438" cy="2100212"/>
          </a:xfrm>
          <a:prstGeom prst="rect">
            <a:avLst/>
          </a:prstGeom>
        </p:spPr>
      </p:pic>
      <p:sp>
        <p:nvSpPr>
          <p:cNvPr id="23" name="向右箭號 22"/>
          <p:cNvSpPr/>
          <p:nvPr/>
        </p:nvSpPr>
        <p:spPr>
          <a:xfrm>
            <a:off x="5040524" y="1725865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33671" y="3101681"/>
            <a:ext cx="486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雙手伸直放於身旁，手掌向天張開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9742483" y="1407968"/>
            <a:ext cx="2456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慢慢屈曲手肘及握拳，至拳頭觸及肩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膊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向右箭號 29"/>
          <p:cNvSpPr/>
          <p:nvPr/>
        </p:nvSpPr>
        <p:spPr>
          <a:xfrm rot="10800000">
            <a:off x="5040524" y="3983622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882072" y="4086692"/>
            <a:ext cx="2229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雙手慢慢向上舉起及手掌向天張開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07730" y="5755631"/>
            <a:ext cx="427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慢慢屈曲手肘及握拳，至拳頭觸及肩膊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，然後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回復原位</a:t>
            </a: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21</a:t>
            </a:fld>
            <a:endParaRPr lang="zh-TW" altLang="en-US" sz="12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5057566" y="5428459"/>
            <a:ext cx="5023418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這運動可配合深呼吸，提手時用鼻深深吸一口氣，手放下時用口呼氣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弧形箭號 (左彎) 42"/>
          <p:cNvSpPr/>
          <p:nvPr/>
        </p:nvSpPr>
        <p:spPr>
          <a:xfrm>
            <a:off x="10080984" y="2965582"/>
            <a:ext cx="826339" cy="972408"/>
          </a:xfrm>
          <a:prstGeom prst="curvedLeftArrow">
            <a:avLst>
              <a:gd name="adj1" fmla="val 28748"/>
              <a:gd name="adj2" fmla="val 58838"/>
              <a:gd name="adj3" fmla="val 2500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弧形箭號 (左彎) 43"/>
          <p:cNvSpPr/>
          <p:nvPr/>
        </p:nvSpPr>
        <p:spPr>
          <a:xfrm rot="10800000">
            <a:off x="267743" y="2748007"/>
            <a:ext cx="826339" cy="972408"/>
          </a:xfrm>
          <a:prstGeom prst="curvedLeftArrow">
            <a:avLst>
              <a:gd name="adj1" fmla="val 28748"/>
              <a:gd name="adj2" fmla="val 58838"/>
              <a:gd name="adj3" fmla="val 2500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36" name="矩形 35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t="25299"/>
          <a:stretch/>
        </p:blipFill>
        <p:spPr>
          <a:xfrm>
            <a:off x="6381364" y="1003663"/>
            <a:ext cx="3322556" cy="2066721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t="25299"/>
          <a:stretch/>
        </p:blipFill>
        <p:spPr>
          <a:xfrm>
            <a:off x="1250132" y="3563346"/>
            <a:ext cx="3377065" cy="210062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22393"/>
          <a:stretch/>
        </p:blipFill>
        <p:spPr>
          <a:xfrm>
            <a:off x="1250132" y="914765"/>
            <a:ext cx="3372390" cy="22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6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 smtClean="0">
                <a:sym typeface="Salesforce Sans"/>
              </a:rPr>
              <a:t>床上保健操 </a:t>
            </a:r>
            <a:r>
              <a:rPr lang="en-US" altLang="zh-TW" sz="4000" b="1" dirty="0" smtClean="0">
                <a:sym typeface="Salesforce Sans"/>
              </a:rPr>
              <a:t>(2) - </a:t>
            </a:r>
            <a:r>
              <a:rPr lang="zh-HK" altLang="en-US" sz="4000" b="1" dirty="0" smtClean="0">
                <a:sym typeface="Salesforce Sans"/>
              </a:rPr>
              <a:t>伸展上肢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7726005" y="259177"/>
            <a:ext cx="4218387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肩、肘、手</a:t>
              </a:r>
            </a:p>
          </p:txBody>
        </p:sp>
      </p:grpSp>
      <p:sp>
        <p:nvSpPr>
          <p:cNvPr id="23" name="向右箭號 22"/>
          <p:cNvSpPr/>
          <p:nvPr/>
        </p:nvSpPr>
        <p:spPr>
          <a:xfrm>
            <a:off x="5209024" y="1751178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 rot="8312121">
            <a:off x="7799544" y="4093966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046564" y="2999304"/>
            <a:ext cx="364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雙手手指互相緊扣於胸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815769" y="2992543"/>
            <a:ext cx="508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掌心轉向外，然後慢慢向上推直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手肘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向右箭號 29"/>
          <p:cNvSpPr/>
          <p:nvPr/>
        </p:nvSpPr>
        <p:spPr>
          <a:xfrm rot="13179858">
            <a:off x="2566170" y="3989895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2486129" y="5234024"/>
            <a:ext cx="185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 </a:t>
            </a:r>
            <a:r>
              <a:rPr lang="en-US" altLang="zh-HK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秒，再回復原位</a:t>
            </a: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22</a:t>
            </a:fld>
            <a:endParaRPr lang="zh-TW" altLang="en-US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25996" r="-1982" b="7748"/>
          <a:stretch/>
        </p:blipFill>
        <p:spPr>
          <a:xfrm>
            <a:off x="1391571" y="1060798"/>
            <a:ext cx="2958008" cy="195984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6"/>
          <a:stretch/>
        </p:blipFill>
        <p:spPr>
          <a:xfrm>
            <a:off x="6979120" y="1060798"/>
            <a:ext cx="2856078" cy="19482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95" y="3509267"/>
            <a:ext cx="2769760" cy="2769760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1" name="矩形 20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272967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 smtClean="0">
                <a:sym typeface="Salesforce Sans"/>
              </a:rPr>
              <a:t>床上保健操 </a:t>
            </a:r>
            <a:r>
              <a:rPr lang="en-US" altLang="zh-TW" sz="4000" b="1" dirty="0" smtClean="0">
                <a:sym typeface="Salesforce Sans"/>
              </a:rPr>
              <a:t>(3) - </a:t>
            </a:r>
            <a:r>
              <a:rPr lang="zh-HK" altLang="en-US" sz="4000" b="1" dirty="0" smtClean="0">
                <a:sym typeface="Salesforce Sans"/>
              </a:rPr>
              <a:t>轉動</a:t>
            </a:r>
            <a:r>
              <a:rPr lang="zh-HK" altLang="en-US" sz="4000" b="1" dirty="0">
                <a:sym typeface="Salesforce Sans"/>
              </a:rPr>
              <a:t>腰</a:t>
            </a:r>
            <a:r>
              <a:rPr lang="zh-HK" altLang="en-US" sz="4000" b="1" dirty="0" smtClean="0">
                <a:sym typeface="Salesforce Sans"/>
              </a:rPr>
              <a:t>背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7726005" y="259177"/>
            <a:ext cx="4218387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腰、髖、膝</a:t>
              </a:r>
            </a:p>
          </p:txBody>
        </p:sp>
      </p:grpSp>
      <p:sp>
        <p:nvSpPr>
          <p:cNvPr id="26" name="向右箭號 25"/>
          <p:cNvSpPr/>
          <p:nvPr/>
        </p:nvSpPr>
        <p:spPr>
          <a:xfrm rot="2823798">
            <a:off x="4246338" y="3504241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14606" y="3287392"/>
            <a:ext cx="4204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屈曲雙膝至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大約 </a:t>
            </a:r>
            <a:r>
              <a:rPr lang="en-US" altLang="zh-HK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 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HK" sz="2400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雙腳貼合，腳掌平放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床上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892041" y="5225487"/>
            <a:ext cx="729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雙膝慢慢向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右擺動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至腰部輕微拉緊，上身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盡量</a:t>
            </a:r>
            <a:endParaRPr lang="en-US" altLang="zh-HK" sz="2400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不動，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 </a:t>
            </a:r>
            <a:r>
              <a:rPr lang="en-US" altLang="zh-HK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秒，然後回復原位，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向左重複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動作</a:t>
            </a: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186984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23</a:t>
            </a:fld>
            <a:endParaRPr lang="zh-TW" altLang="en-US" sz="1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8" r="3557"/>
          <a:stretch/>
        </p:blipFill>
        <p:spPr>
          <a:xfrm>
            <a:off x="282264" y="1146437"/>
            <a:ext cx="4778486" cy="20617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36" y="1922770"/>
            <a:ext cx="3267950" cy="32679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35" y="1947316"/>
            <a:ext cx="3267950" cy="326795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74019" y="5003637"/>
            <a:ext cx="4045582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zh-HK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：此</a:t>
            </a:r>
            <a:r>
              <a:rPr lang="zh-HK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動作</a:t>
            </a:r>
            <a:r>
              <a:rPr lang="zh-HK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不適用於髖部</a:t>
            </a:r>
            <a:endParaRPr lang="en-US" altLang="zh-HK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HK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HK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有人造關節的長者</a:t>
            </a:r>
          </a:p>
        </p:txBody>
      </p:sp>
      <p:sp>
        <p:nvSpPr>
          <p:cNvPr id="12" name="左-右雙向箭號 11"/>
          <p:cNvSpPr/>
          <p:nvPr/>
        </p:nvSpPr>
        <p:spPr>
          <a:xfrm>
            <a:off x="8130740" y="4414351"/>
            <a:ext cx="1029673" cy="569522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0" name="矩形 19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3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272967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 smtClean="0">
                <a:sym typeface="Salesforce Sans"/>
              </a:rPr>
              <a:t>床上保健操 </a:t>
            </a:r>
            <a:r>
              <a:rPr lang="en-US" altLang="zh-TW" sz="4000" b="1" dirty="0" smtClean="0">
                <a:sym typeface="Salesforce Sans"/>
              </a:rPr>
              <a:t>(4) - </a:t>
            </a:r>
            <a:r>
              <a:rPr lang="zh-HK" altLang="en-US" sz="4000" b="1" dirty="0">
                <a:sym typeface="Salesforce Sans"/>
              </a:rPr>
              <a:t>分</a:t>
            </a:r>
            <a:r>
              <a:rPr lang="zh-HK" altLang="en-US" sz="4000" b="1" dirty="0" smtClean="0">
                <a:sym typeface="Salesforce Sans"/>
              </a:rPr>
              <a:t>腿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8491033" y="226165"/>
            <a:ext cx="3307755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髖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、膝</a:t>
              </a:r>
            </a:p>
          </p:txBody>
        </p:sp>
      </p:grpSp>
      <p:sp>
        <p:nvSpPr>
          <p:cNvPr id="26" name="向右箭號 25"/>
          <p:cNvSpPr/>
          <p:nvPr/>
        </p:nvSpPr>
        <p:spPr>
          <a:xfrm>
            <a:off x="5803488" y="2805571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86583" y="5121633"/>
            <a:ext cx="534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屈曲雙膝至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大約 </a:t>
            </a:r>
            <a:r>
              <a:rPr lang="en-US" altLang="zh-HK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 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度，保持雙腳貼合，腳掌平放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床上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504918" y="5121633"/>
            <a:ext cx="5485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雙膝慢慢向外盡量分開，然後向內緊合，各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 </a:t>
            </a:r>
            <a:r>
              <a:rPr lang="en-US" altLang="zh-TW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186984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24</a:t>
            </a:fld>
            <a:endParaRPr lang="zh-TW" altLang="en-US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0"/>
          <a:stretch/>
        </p:blipFill>
        <p:spPr>
          <a:xfrm>
            <a:off x="286583" y="1488200"/>
            <a:ext cx="5412777" cy="36142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8"/>
          <a:stretch/>
        </p:blipFill>
        <p:spPr>
          <a:xfrm>
            <a:off x="6739955" y="1488200"/>
            <a:ext cx="5117002" cy="3580678"/>
          </a:xfrm>
          <a:prstGeom prst="rect">
            <a:avLst/>
          </a:prstGeom>
        </p:spPr>
      </p:pic>
      <p:sp>
        <p:nvSpPr>
          <p:cNvPr id="24" name="左-右雙向箭號 23"/>
          <p:cNvSpPr/>
          <p:nvPr/>
        </p:nvSpPr>
        <p:spPr>
          <a:xfrm rot="19343200">
            <a:off x="9132737" y="4029949"/>
            <a:ext cx="693803" cy="496737"/>
          </a:xfrm>
          <a:prstGeom prst="leftRightArrow">
            <a:avLst>
              <a:gd name="adj1" fmla="val 50000"/>
              <a:gd name="adj2" fmla="val 43294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左-右雙向箭號 26"/>
          <p:cNvSpPr/>
          <p:nvPr/>
        </p:nvSpPr>
        <p:spPr>
          <a:xfrm rot="19343200">
            <a:off x="10832464" y="2699718"/>
            <a:ext cx="693803" cy="496737"/>
          </a:xfrm>
          <a:prstGeom prst="leftRightArrow">
            <a:avLst>
              <a:gd name="adj1" fmla="val 50000"/>
              <a:gd name="adj2" fmla="val 43294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9" name="矩形 18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7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272967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 smtClean="0">
                <a:sym typeface="Salesforce Sans"/>
              </a:rPr>
              <a:t>床上保健操 </a:t>
            </a:r>
            <a:r>
              <a:rPr lang="en-US" altLang="zh-TW" sz="4000" b="1" dirty="0" smtClean="0">
                <a:sym typeface="Salesforce Sans"/>
              </a:rPr>
              <a:t>(5) - </a:t>
            </a:r>
            <a:r>
              <a:rPr lang="zh-HK" altLang="en-US" sz="4000" b="1" dirty="0">
                <a:sym typeface="Salesforce Sans"/>
              </a:rPr>
              <a:t>提起</a:t>
            </a:r>
            <a:r>
              <a:rPr lang="zh-HK" altLang="en-US" sz="4000" b="1" dirty="0" smtClean="0">
                <a:sym typeface="Salesforce Sans"/>
              </a:rPr>
              <a:t>臀部</a:t>
            </a:r>
            <a:endParaRPr lang="zh-TW" altLang="en-US" sz="4000" b="1" dirty="0">
              <a:sym typeface="Salesforce Sans"/>
            </a:endParaRPr>
          </a:p>
        </p:txBody>
      </p:sp>
      <p:sp>
        <p:nvSpPr>
          <p:cNvPr id="26" name="向右箭號 25"/>
          <p:cNvSpPr/>
          <p:nvPr/>
        </p:nvSpPr>
        <p:spPr>
          <a:xfrm rot="1862192">
            <a:off x="6388561" y="2383438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520691" y="1266515"/>
            <a:ext cx="4497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雙膝屈曲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大約 </a:t>
            </a:r>
            <a:r>
              <a:rPr lang="en-US" altLang="zh-TW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度，雙腳貼合，腳掌平放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床上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076383" y="5331871"/>
            <a:ext cx="3757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臀部盡量提起，於最高點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 </a:t>
            </a:r>
            <a:r>
              <a:rPr lang="en-US" altLang="zh-TW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，再慢慢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放下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186984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25</a:t>
            </a:fld>
            <a:endParaRPr lang="zh-TW" altLang="en-US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3" r="4206"/>
          <a:stretch/>
        </p:blipFill>
        <p:spPr>
          <a:xfrm>
            <a:off x="138994" y="979741"/>
            <a:ext cx="6167106" cy="2848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1" r="4295"/>
          <a:stretch/>
        </p:blipFill>
        <p:spPr>
          <a:xfrm>
            <a:off x="5834060" y="3268783"/>
            <a:ext cx="6243860" cy="2886660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8491033" y="283892"/>
            <a:ext cx="3307755" cy="621323"/>
            <a:chOff x="8491033" y="283892"/>
            <a:chExt cx="3307755" cy="621323"/>
          </a:xfrm>
        </p:grpSpPr>
        <p:sp>
          <p:nvSpPr>
            <p:cNvPr id="20" name="流程圖: 結束點 19"/>
            <p:cNvSpPr/>
            <p:nvPr/>
          </p:nvSpPr>
          <p:spPr>
            <a:xfrm>
              <a:off x="8491033" y="283892"/>
              <a:ext cx="3307755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8876369" y="320440"/>
              <a:ext cx="2730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髖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、膝</a:t>
              </a: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7" name="矩形 16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31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7351987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 smtClean="0">
                <a:sym typeface="Salesforce Sans"/>
              </a:rPr>
              <a:t>床上保健操 </a:t>
            </a:r>
            <a:r>
              <a:rPr lang="en-US" altLang="zh-TW" sz="4000" b="1" dirty="0" smtClean="0">
                <a:sym typeface="Salesforce Sans"/>
              </a:rPr>
              <a:t>(6) - </a:t>
            </a:r>
            <a:r>
              <a:rPr lang="zh-HK" altLang="en-US" sz="4000" b="1" dirty="0">
                <a:sym typeface="Salesforce Sans"/>
              </a:rPr>
              <a:t>腳板打</a:t>
            </a:r>
            <a:r>
              <a:rPr lang="zh-HK" altLang="en-US" sz="4000" b="1" dirty="0" smtClean="0">
                <a:sym typeface="Salesforce Sans"/>
              </a:rPr>
              <a:t>圈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9871450" y="220049"/>
            <a:ext cx="2119035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足</a:t>
              </a:r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向右箭號 22"/>
          <p:cNvSpPr/>
          <p:nvPr/>
        </p:nvSpPr>
        <p:spPr>
          <a:xfrm>
            <a:off x="5530597" y="1949700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向右箭號 29"/>
          <p:cNvSpPr/>
          <p:nvPr/>
        </p:nvSpPr>
        <p:spPr>
          <a:xfrm rot="10800000">
            <a:off x="5530597" y="4432896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65784" y="5958868"/>
            <a:ext cx="726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直膝仰臥，腳掌向外慢慢地打圈轉動，然後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向內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轉動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26</a:t>
            </a:fld>
            <a:endParaRPr lang="zh-TW" altLang="en-US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" y="1008267"/>
            <a:ext cx="3941812" cy="236370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52" y="1008267"/>
            <a:ext cx="3997196" cy="239878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52" y="3567885"/>
            <a:ext cx="4051362" cy="24309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" y="3525771"/>
            <a:ext cx="3941812" cy="2365237"/>
          </a:xfrm>
          <a:prstGeom prst="rect">
            <a:avLst/>
          </a:prstGeom>
        </p:spPr>
      </p:pic>
      <p:sp>
        <p:nvSpPr>
          <p:cNvPr id="7" name="弧形箭號 (左彎) 6"/>
          <p:cNvSpPr/>
          <p:nvPr/>
        </p:nvSpPr>
        <p:spPr>
          <a:xfrm>
            <a:off x="11040480" y="3096334"/>
            <a:ext cx="826339" cy="972408"/>
          </a:xfrm>
          <a:prstGeom prst="curvedLeftArrow">
            <a:avLst>
              <a:gd name="adj1" fmla="val 28748"/>
              <a:gd name="adj2" fmla="val 58838"/>
              <a:gd name="adj3" fmla="val 2500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弧形箭號 (左彎) 28"/>
          <p:cNvSpPr/>
          <p:nvPr/>
        </p:nvSpPr>
        <p:spPr>
          <a:xfrm rot="10800000">
            <a:off x="136166" y="2885770"/>
            <a:ext cx="826339" cy="972408"/>
          </a:xfrm>
          <a:prstGeom prst="curvedLeftArrow">
            <a:avLst>
              <a:gd name="adj1" fmla="val 28748"/>
              <a:gd name="adj2" fmla="val 58838"/>
              <a:gd name="adj3" fmla="val 2500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1" name="矩形 20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00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63695" y="2236789"/>
            <a:ext cx="5429371" cy="2427901"/>
          </a:xfrm>
        </p:spPr>
        <p:txBody>
          <a:bodyPr rtlCol="0">
            <a:noAutofit/>
          </a:bodyPr>
          <a:lstStyle/>
          <a:p>
            <a:pPr algn="ctr"/>
            <a:r>
              <a:rPr lang="zh-TW" altLang="en-US" sz="8000" b="1" dirty="0">
                <a:sym typeface="Salesforce Sans"/>
              </a:rPr>
              <a:t>活力</a:t>
            </a:r>
            <a:r>
              <a:rPr lang="zh-TW" altLang="en-US" sz="8000" b="1" dirty="0" smtClean="0">
                <a:sym typeface="Salesforce Sans"/>
              </a:rPr>
              <a:t>健康操</a:t>
            </a:r>
            <a:r>
              <a:rPr lang="en-US" altLang="zh-TW" sz="8000" b="1" dirty="0" smtClean="0">
                <a:sym typeface="Salesforce Sans"/>
              </a:rPr>
              <a:t/>
            </a:r>
            <a:br>
              <a:rPr lang="en-US" altLang="zh-TW" sz="8000" b="1" dirty="0" smtClean="0">
                <a:sym typeface="Salesforce Sans"/>
              </a:rPr>
            </a:br>
            <a:r>
              <a:rPr lang="en-US" altLang="zh-HK" sz="8000" b="1" dirty="0">
                <a:sym typeface="Salesforce Sans"/>
              </a:rPr>
              <a:t>(</a:t>
            </a:r>
            <a:r>
              <a:rPr lang="zh-HK" altLang="en-US" sz="8000" b="1" dirty="0">
                <a:sym typeface="Salesforce Sans"/>
              </a:rPr>
              <a:t>初階版</a:t>
            </a:r>
            <a:r>
              <a:rPr lang="en-US" altLang="zh-HK" sz="8000" b="1" dirty="0">
                <a:sym typeface="Salesforce Sans"/>
              </a:rPr>
              <a:t>)</a:t>
            </a:r>
            <a:endParaRPr lang="zh-TW" altLang="en-US" sz="8000" b="1" dirty="0"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288216" y="1365739"/>
            <a:ext cx="3364523" cy="720969"/>
          </a:xfrm>
        </p:spPr>
        <p:txBody>
          <a:bodyPr rtlCol="0">
            <a:normAutofit lnSpcReduction="10000"/>
          </a:bodyPr>
          <a:lstStyle/>
          <a:p>
            <a:r>
              <a:rPr lang="zh-TW" altLang="en-US" sz="4400" b="1" dirty="0">
                <a:sym typeface="Salesforce Sans"/>
              </a:rPr>
              <a:t>運動</a:t>
            </a:r>
            <a:r>
              <a:rPr lang="zh-TW" altLang="en-US" sz="4400" b="1" dirty="0" smtClean="0">
                <a:sym typeface="Salesforce Sans"/>
              </a:rPr>
              <a:t>建議 </a:t>
            </a:r>
            <a:r>
              <a:rPr lang="en-US" altLang="zh-TW" sz="4400" b="1" dirty="0" smtClean="0">
                <a:sym typeface="Salesforce Sans"/>
              </a:rPr>
              <a:t>(3)</a:t>
            </a:r>
            <a:endParaRPr lang="zh-TW" altLang="en-US" sz="4400" b="1" dirty="0">
              <a:sym typeface="Salesforce San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2" name="矩形 11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9298201" y="2604482"/>
            <a:ext cx="1706371" cy="1950499"/>
            <a:chOff x="9266220" y="3481251"/>
            <a:chExt cx="1435882" cy="1655472"/>
          </a:xfrm>
        </p:grpSpPr>
        <p:sp>
          <p:nvSpPr>
            <p:cNvPr id="17" name="圓角矩形 16"/>
            <p:cNvSpPr/>
            <p:nvPr/>
          </p:nvSpPr>
          <p:spPr>
            <a:xfrm>
              <a:off x="9289681" y="3481251"/>
              <a:ext cx="1412421" cy="152106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6220" y="3535489"/>
              <a:ext cx="1348209" cy="1601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21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576351" y="445546"/>
            <a:ext cx="6769329" cy="85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 smtClean="0">
                <a:sym typeface="Salesforce Sans"/>
              </a:rPr>
              <a:t>活力</a:t>
            </a:r>
            <a:r>
              <a:rPr lang="zh-TW" altLang="en-US" sz="5400" b="1" dirty="0">
                <a:sym typeface="Salesforce Sans"/>
              </a:rPr>
              <a:t>健康</a:t>
            </a:r>
            <a:r>
              <a:rPr lang="zh-TW" altLang="en-US" sz="5400" b="1" dirty="0" smtClean="0">
                <a:sym typeface="Salesforce Sans"/>
              </a:rPr>
              <a:t>操 </a:t>
            </a:r>
            <a:r>
              <a:rPr lang="en-US" altLang="zh-TW" sz="5400" b="1" dirty="0" smtClean="0">
                <a:sym typeface="Salesforce Sans"/>
              </a:rPr>
              <a:t>(</a:t>
            </a:r>
            <a:r>
              <a:rPr lang="zh-HK" altLang="en-US" sz="5400" b="1" dirty="0">
                <a:sym typeface="Salesforce Sans"/>
              </a:rPr>
              <a:t>初</a:t>
            </a:r>
            <a:r>
              <a:rPr lang="zh-TW" altLang="en-US" sz="5400" b="1" dirty="0" smtClean="0">
                <a:sym typeface="Salesforce Sans"/>
              </a:rPr>
              <a:t>階</a:t>
            </a:r>
            <a:r>
              <a:rPr lang="zh-TW" altLang="en-US" sz="5400" b="1" dirty="0">
                <a:sym typeface="Salesforce Sans"/>
              </a:rPr>
              <a:t>版</a:t>
            </a:r>
            <a:r>
              <a:rPr lang="en-US" altLang="zh-TW" sz="5400" b="1" dirty="0" smtClean="0">
                <a:sym typeface="Salesforce Sans"/>
              </a:rPr>
              <a:t>)</a:t>
            </a:r>
            <a:endParaRPr lang="zh-TW" altLang="en-US" sz="5400" b="1" dirty="0">
              <a:sym typeface="Salesforce San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49234" y="1525667"/>
            <a:ext cx="2534218" cy="621323"/>
            <a:chOff x="1015391" y="1535723"/>
            <a:chExt cx="2625970" cy="621323"/>
          </a:xfrm>
        </p:grpSpPr>
        <p:sp>
          <p:nvSpPr>
            <p:cNvPr id="2" name="流程圖: 結束點 1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1836007" y="1553996"/>
              <a:ext cx="1095616" cy="603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對象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949234" y="2543369"/>
            <a:ext cx="2534218" cy="621323"/>
            <a:chOff x="1015391" y="1535723"/>
            <a:chExt cx="2625970" cy="621323"/>
          </a:xfrm>
        </p:grpSpPr>
        <p:sp>
          <p:nvSpPr>
            <p:cNvPr id="11" name="流程圖: 結束點 10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435952" y="1553996"/>
              <a:ext cx="22054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運動功效</a:t>
              </a:r>
            </a:p>
          </p:txBody>
        </p:sp>
      </p:grpSp>
      <p:sp>
        <p:nvSpPr>
          <p:cNvPr id="13" name="內容預留位置 3"/>
          <p:cNvSpPr>
            <a:spLocks noGrp="1"/>
          </p:cNvSpPr>
          <p:nvPr>
            <p:ph sz="half" idx="1"/>
          </p:nvPr>
        </p:nvSpPr>
        <p:spPr>
          <a:xfrm>
            <a:off x="3685785" y="1522485"/>
            <a:ext cx="5614892" cy="1093970"/>
          </a:xfrm>
        </p:spPr>
        <p:txBody>
          <a:bodyPr rtlCol="0">
            <a:noAutofit/>
          </a:bodyPr>
          <a:lstStyle/>
          <a:p>
            <a:r>
              <a:rPr lang="zh-TW" altLang="en-US" sz="3200" b="1" dirty="0">
                <a:sym typeface="Salesforce Sans"/>
              </a:rPr>
              <a:t>能夠獨自安全步行的長者 </a:t>
            </a:r>
            <a:r>
              <a:rPr lang="en-US" altLang="zh-TW" sz="3200" b="1" dirty="0">
                <a:sym typeface="Salesforce Sans"/>
              </a:rPr>
              <a:t>(</a:t>
            </a:r>
            <a:r>
              <a:rPr lang="zh-TW" altLang="en-US" sz="3200" b="1" dirty="0">
                <a:sym typeface="Salesforce Sans"/>
              </a:rPr>
              <a:t>需扶著穩固有背椅</a:t>
            </a:r>
            <a:r>
              <a:rPr lang="zh-TW" altLang="en-US" sz="3200" b="1" dirty="0" smtClean="0">
                <a:sym typeface="Salesforce Sans"/>
              </a:rPr>
              <a:t>練習</a:t>
            </a:r>
            <a:r>
              <a:rPr lang="en-US" altLang="zh-TW" sz="3200" b="1" dirty="0" smtClean="0">
                <a:sym typeface="Salesforce Sans"/>
              </a:rPr>
              <a:t>)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6" name="內容預留位置 3"/>
          <p:cNvSpPr>
            <a:spLocks noGrp="1"/>
          </p:cNvSpPr>
          <p:nvPr>
            <p:ph sz="half" idx="1"/>
          </p:nvPr>
        </p:nvSpPr>
        <p:spPr>
          <a:xfrm>
            <a:off x="3685782" y="2646822"/>
            <a:ext cx="6093621" cy="1279023"/>
          </a:xfrm>
        </p:spPr>
        <p:txBody>
          <a:bodyPr rtlCol="0">
            <a:noAutofit/>
          </a:bodyPr>
          <a:lstStyle/>
          <a:p>
            <a:pPr marL="441325" indent="-441325">
              <a:buFont typeface="Wingdings" panose="05000000000000000000" pitchFamily="2" charset="2"/>
              <a:buChar char="ü"/>
            </a:pPr>
            <a:r>
              <a:rPr lang="zh-TW" altLang="en-US" sz="3200" b="1" dirty="0" smtClean="0">
                <a:sym typeface="Salesforce Sans"/>
              </a:rPr>
              <a:t>活動</a:t>
            </a:r>
            <a:r>
              <a:rPr lang="zh-TW" altLang="en-US" sz="3200" b="1" dirty="0">
                <a:sym typeface="Salesforce Sans"/>
              </a:rPr>
              <a:t>關節，強化</a:t>
            </a:r>
            <a:r>
              <a:rPr lang="zh-TW" altLang="en-US" sz="3200" b="1" dirty="0" smtClean="0">
                <a:sym typeface="Salesforce Sans"/>
              </a:rPr>
              <a:t>肌肉</a:t>
            </a:r>
            <a:endParaRPr lang="en-US" altLang="zh-TW" sz="3200" b="1" dirty="0">
              <a:sym typeface="Salesforce Sans"/>
            </a:endParaRPr>
          </a:p>
          <a:p>
            <a:pPr marL="441325" indent="-441325">
              <a:buFont typeface="Wingdings" panose="05000000000000000000" pitchFamily="2" charset="2"/>
              <a:buChar char="ü"/>
            </a:pPr>
            <a:r>
              <a:rPr lang="zh-TW" altLang="en-US" sz="3200" b="1" dirty="0">
                <a:sym typeface="Salesforce Sans"/>
              </a:rPr>
              <a:t>改善平衡、保持心肺</a:t>
            </a:r>
            <a:r>
              <a:rPr lang="zh-TW" altLang="en-US" sz="3200" b="1" dirty="0" smtClean="0">
                <a:sym typeface="Salesforce Sans"/>
              </a:rPr>
              <a:t>功能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28</a:t>
            </a:fld>
            <a:endParaRPr lang="zh-TW" altLang="en-US" sz="1200" dirty="0"/>
          </a:p>
        </p:txBody>
      </p:sp>
      <p:sp>
        <p:nvSpPr>
          <p:cNvPr id="31" name="內容預留位置 3"/>
          <p:cNvSpPr>
            <a:spLocks noGrp="1"/>
          </p:cNvSpPr>
          <p:nvPr>
            <p:ph sz="half" idx="1"/>
          </p:nvPr>
        </p:nvSpPr>
        <p:spPr>
          <a:xfrm>
            <a:off x="3685783" y="4178035"/>
            <a:ext cx="6093621" cy="1798183"/>
          </a:xfrm>
        </p:spPr>
        <p:txBody>
          <a:bodyPr rtlCol="0">
            <a:noAutofit/>
          </a:bodyPr>
          <a:lstStyle/>
          <a:p>
            <a:r>
              <a:rPr lang="zh-TW" altLang="en-US" sz="3200" b="1" dirty="0">
                <a:sym typeface="Salesforce Sans"/>
              </a:rPr>
              <a:t>每天</a:t>
            </a:r>
            <a:r>
              <a:rPr lang="zh-TW" altLang="en-US" sz="3200" b="1" dirty="0" smtClean="0">
                <a:sym typeface="Salesforce Sans"/>
              </a:rPr>
              <a:t>進行 </a:t>
            </a:r>
            <a:r>
              <a:rPr lang="en-US" altLang="zh-TW" sz="3200" b="1" dirty="0" smtClean="0">
                <a:sym typeface="Salesforce Sans"/>
              </a:rPr>
              <a:t>1- 2 </a:t>
            </a:r>
            <a:r>
              <a:rPr lang="zh-HK" altLang="en-US" sz="3200" b="1" dirty="0" smtClean="0">
                <a:sym typeface="Salesforce Sans"/>
              </a:rPr>
              <a:t>次</a:t>
            </a:r>
            <a:endParaRPr lang="en-US" altLang="zh-HK" sz="3200" b="1" dirty="0" smtClean="0">
              <a:sym typeface="Salesforce Sans"/>
            </a:endParaRPr>
          </a:p>
          <a:p>
            <a:r>
              <a:rPr lang="zh-HK" altLang="en-US" sz="3200" b="1" dirty="0" smtClean="0">
                <a:sym typeface="Salesforce Sans"/>
              </a:rPr>
              <a:t>每</a:t>
            </a:r>
            <a:r>
              <a:rPr lang="zh-TW" altLang="en-US" sz="3200" b="1" dirty="0" smtClean="0">
                <a:sym typeface="Salesforce Sans"/>
              </a:rPr>
              <a:t>次</a:t>
            </a:r>
            <a:r>
              <a:rPr lang="zh-TW" altLang="en-US" sz="3200" b="1" dirty="0">
                <a:sym typeface="Salesforce Sans"/>
              </a:rPr>
              <a:t>重複整組</a:t>
            </a:r>
            <a:r>
              <a:rPr lang="zh-TW" altLang="en-US" sz="3200" b="1" dirty="0" smtClean="0">
                <a:sym typeface="Salesforce Sans"/>
              </a:rPr>
              <a:t>運動 </a:t>
            </a:r>
            <a:r>
              <a:rPr lang="en-US" altLang="zh-TW" sz="3200" b="1" dirty="0" smtClean="0">
                <a:sym typeface="Salesforce Sans"/>
              </a:rPr>
              <a:t>2 – 3 </a:t>
            </a:r>
            <a:r>
              <a:rPr lang="zh-TW" altLang="en-US" sz="3200" b="1" dirty="0" smtClean="0">
                <a:sym typeface="Salesforce Sans"/>
              </a:rPr>
              <a:t>次</a:t>
            </a:r>
            <a:r>
              <a:rPr lang="zh-TW" altLang="en-US" sz="3200" b="1" dirty="0">
                <a:sym typeface="Salesforce Sans"/>
              </a:rPr>
              <a:t>，</a:t>
            </a:r>
            <a:r>
              <a:rPr lang="zh-HK" altLang="en-US" sz="3200" b="1" dirty="0" smtClean="0">
                <a:sym typeface="Salesforce Sans"/>
              </a:rPr>
              <a:t>每個</a:t>
            </a:r>
            <a:r>
              <a:rPr lang="zh-TW" altLang="en-US" sz="3200" b="1" dirty="0">
                <a:sym typeface="Salesforce Sans"/>
              </a:rPr>
              <a:t>動作</a:t>
            </a:r>
            <a:r>
              <a:rPr lang="zh-TW" altLang="en-US" sz="3200" b="1" dirty="0" smtClean="0">
                <a:sym typeface="Salesforce Sans"/>
              </a:rPr>
              <a:t>做 </a:t>
            </a:r>
            <a:r>
              <a:rPr lang="en-US" altLang="zh-TW" sz="3200" b="1" dirty="0" smtClean="0">
                <a:sym typeface="Salesforce Sans"/>
              </a:rPr>
              <a:t>10 – 20 </a:t>
            </a:r>
            <a:r>
              <a:rPr lang="zh-HK" altLang="en-US" sz="3200" b="1" dirty="0" smtClean="0">
                <a:sym typeface="Salesforce Sans"/>
              </a:rPr>
              <a:t>下</a:t>
            </a:r>
            <a:endParaRPr lang="en-US" altLang="zh-HK" sz="3200" b="1" dirty="0" smtClean="0">
              <a:sym typeface="Salesforce Sans"/>
            </a:endParaRPr>
          </a:p>
          <a:p>
            <a:endParaRPr lang="zh-TW" altLang="en-US" sz="3200" b="1" dirty="0">
              <a:sym typeface="Salesforce Sans"/>
            </a:endParaRPr>
          </a:p>
        </p:txBody>
      </p:sp>
      <p:grpSp>
        <p:nvGrpSpPr>
          <p:cNvPr id="53" name="群組 52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54" name="矩形 53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56" name="圖片 5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57" name="圖片 5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grpSp>
        <p:nvGrpSpPr>
          <p:cNvPr id="67" name="群組 66"/>
          <p:cNvGrpSpPr/>
          <p:nvPr/>
        </p:nvGrpSpPr>
        <p:grpSpPr>
          <a:xfrm>
            <a:off x="949234" y="4178035"/>
            <a:ext cx="2503937" cy="598457"/>
            <a:chOff x="1015391" y="1535723"/>
            <a:chExt cx="2625971" cy="1095491"/>
          </a:xfrm>
        </p:grpSpPr>
        <p:sp>
          <p:nvSpPr>
            <p:cNvPr id="68" name="流程圖: 結束點 67"/>
            <p:cNvSpPr/>
            <p:nvPr/>
          </p:nvSpPr>
          <p:spPr>
            <a:xfrm>
              <a:off x="1015391" y="1535723"/>
              <a:ext cx="2625970" cy="1095491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015392" y="1553996"/>
              <a:ext cx="26259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次數</a:t>
              </a:r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2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活力</a:t>
            </a:r>
            <a:r>
              <a:rPr lang="zh-TW" altLang="en-US" sz="4000" b="1" dirty="0" smtClean="0">
                <a:sym typeface="Salesforce Sans"/>
              </a:rPr>
              <a:t>健康操 </a:t>
            </a:r>
            <a:r>
              <a:rPr lang="en-US" altLang="zh-TW" sz="4000" b="1" dirty="0" smtClean="0">
                <a:sym typeface="Salesforce Sans"/>
              </a:rPr>
              <a:t>(1) - </a:t>
            </a:r>
            <a:r>
              <a:rPr lang="zh-HK" altLang="en-US" sz="4000" b="1" dirty="0">
                <a:sym typeface="Salesforce Sans"/>
              </a:rPr>
              <a:t>原地</a:t>
            </a:r>
            <a:r>
              <a:rPr lang="zh-HK" altLang="en-US" sz="4000" b="1" dirty="0" smtClean="0">
                <a:sym typeface="Salesforce Sans"/>
              </a:rPr>
              <a:t>踏步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7726005" y="259177"/>
            <a:ext cx="4218387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髖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、膝、足</a:t>
              </a:r>
            </a:p>
          </p:txBody>
        </p:sp>
      </p:grpSp>
      <p:sp>
        <p:nvSpPr>
          <p:cNvPr id="23" name="向右箭號 22"/>
          <p:cNvSpPr/>
          <p:nvPr/>
        </p:nvSpPr>
        <p:spPr>
          <a:xfrm>
            <a:off x="3588789" y="2983054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861730" y="2108237"/>
            <a:ext cx="4116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雙手扶穩固背椅，雙膝輪流向上提至大約臀部高度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然後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 </a:t>
            </a:r>
            <a:r>
              <a:rPr lang="en-US" altLang="zh-TW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29</a:t>
            </a:fld>
            <a:endParaRPr lang="zh-TW" altLang="en-US" sz="1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/>
          <a:stretch/>
        </p:blipFill>
        <p:spPr>
          <a:xfrm>
            <a:off x="494472" y="1454715"/>
            <a:ext cx="2862785" cy="41451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/>
          <a:stretch/>
        </p:blipFill>
        <p:spPr>
          <a:xfrm>
            <a:off x="4652659" y="1448837"/>
            <a:ext cx="2826960" cy="4130579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7861730" y="3936138"/>
            <a:ext cx="4180918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zh-HK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髖部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有人造關節的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長者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提起膝部時，切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勿提高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至臀部或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zh-HK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7" name="矩形 16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58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3</a:t>
            </a:fld>
            <a:endParaRPr lang="zh-TW" altLang="en-US" sz="1200" dirty="0"/>
          </a:p>
        </p:txBody>
      </p:sp>
      <p:sp>
        <p:nvSpPr>
          <p:cNvPr id="10" name="標題 12"/>
          <p:cNvSpPr txBox="1">
            <a:spLocks/>
          </p:cNvSpPr>
          <p:nvPr/>
        </p:nvSpPr>
        <p:spPr>
          <a:xfrm>
            <a:off x="6950197" y="679939"/>
            <a:ext cx="1924173" cy="855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zh-TW" altLang="en-US" sz="5400" b="1" dirty="0">
              <a:solidFill>
                <a:schemeClr val="tx1">
                  <a:lumMod val="75000"/>
                </a:schemeClr>
              </a:solidFill>
              <a:latin typeface="Salesforce Sans"/>
              <a:sym typeface="Salesforce Sans"/>
            </a:endParaRPr>
          </a:p>
        </p:txBody>
      </p:sp>
      <p:sp>
        <p:nvSpPr>
          <p:cNvPr id="2" name="圓角化同側角落矩形 1"/>
          <p:cNvSpPr/>
          <p:nvPr/>
        </p:nvSpPr>
        <p:spPr>
          <a:xfrm rot="21379355">
            <a:off x="119523" y="699102"/>
            <a:ext cx="5903118" cy="4571999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內容預留位置 13"/>
          <p:cNvSpPr txBox="1">
            <a:spLocks/>
          </p:cNvSpPr>
          <p:nvPr/>
        </p:nvSpPr>
        <p:spPr>
          <a:xfrm rot="21379355">
            <a:off x="206408" y="1760040"/>
            <a:ext cx="5625579" cy="35110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7463" indent="-347463" algn="l" defTabSz="914377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0645" indent="-283457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TW" altLang="en-US" sz="3600" b="1" dirty="0" smtClean="0">
                <a:latin typeface="Salesforce Sans"/>
                <a:sym typeface="Salesforce Sans"/>
              </a:rPr>
              <a:t>讓院舍長者在有限的活動空間內 </a:t>
            </a:r>
            <a:r>
              <a:rPr lang="en-US" altLang="zh-TW" sz="3600" b="1" dirty="0" smtClean="0">
                <a:latin typeface="Salesforce Sans"/>
                <a:sym typeface="Salesforce Sans"/>
              </a:rPr>
              <a:t>(</a:t>
            </a:r>
            <a:r>
              <a:rPr lang="zh-HK" altLang="en-US" sz="3600" b="1" dirty="0" smtClean="0">
                <a:latin typeface="Salesforce Sans"/>
                <a:sym typeface="Salesforce Sans"/>
              </a:rPr>
              <a:t>包括在</a:t>
            </a:r>
            <a:r>
              <a:rPr lang="zh-TW" altLang="en-US" sz="3600" b="1" dirty="0" smtClean="0">
                <a:latin typeface="Salesforce Sans"/>
                <a:sym typeface="Salesforce Sans"/>
              </a:rPr>
              <a:t>隔離期間</a:t>
            </a:r>
            <a:r>
              <a:rPr lang="en-US" altLang="zh-TW" sz="3600" b="1" dirty="0" smtClean="0">
                <a:latin typeface="Salesforce Sans"/>
                <a:sym typeface="Salesforce Sans"/>
              </a:rPr>
              <a:t>)</a:t>
            </a:r>
            <a:r>
              <a:rPr lang="zh-TW" altLang="en-US" sz="3600" b="1" dirty="0">
                <a:latin typeface="Salesforce Sans"/>
                <a:sym typeface="Salesforce Sans"/>
              </a:rPr>
              <a:t>，透過簡單</a:t>
            </a:r>
            <a:r>
              <a:rPr lang="zh-TW" altLang="en-US" sz="3600" b="1" dirty="0" smtClean="0">
                <a:latin typeface="Salesforce Sans"/>
                <a:sym typeface="Salesforce Sans"/>
              </a:rPr>
              <a:t>有效的</a:t>
            </a:r>
            <a:r>
              <a:rPr lang="zh-TW" altLang="en-US" sz="3600" b="1" dirty="0">
                <a:latin typeface="Salesforce Sans"/>
                <a:sym typeface="Salesforce Sans"/>
              </a:rPr>
              <a:t>運動去保持基本活動能力</a:t>
            </a:r>
            <a:r>
              <a:rPr lang="zh-TW" altLang="en-US" sz="3600" b="1" dirty="0" smtClean="0">
                <a:latin typeface="Salesforce Sans"/>
                <a:sym typeface="Salesforce Sans"/>
              </a:rPr>
              <a:t>、肌肉力量和</a:t>
            </a:r>
            <a:r>
              <a:rPr lang="zh-TW" altLang="en-US" sz="3600" b="1" dirty="0">
                <a:latin typeface="Salesforce Sans"/>
                <a:sym typeface="Salesforce Sans"/>
              </a:rPr>
              <a:t>心</a:t>
            </a:r>
            <a:r>
              <a:rPr lang="zh-TW" altLang="en-US" sz="3600" b="1" dirty="0" smtClean="0">
                <a:latin typeface="Salesforce Sans"/>
                <a:sym typeface="Salesforce Sans"/>
              </a:rPr>
              <a:t>肺</a:t>
            </a:r>
            <a:r>
              <a:rPr lang="zh-TW" altLang="en-US" sz="3600" b="1" dirty="0">
                <a:latin typeface="Salesforce Sans"/>
                <a:sym typeface="Salesforce Sans"/>
              </a:rPr>
              <a:t>功能</a:t>
            </a:r>
            <a:r>
              <a:rPr lang="zh-TW" altLang="en-US" sz="3600" b="1" dirty="0" smtClean="0">
                <a:latin typeface="Salesforce Sans"/>
                <a:sym typeface="Salesforce Sans"/>
              </a:rPr>
              <a:t>，減低長期臥床和缺乏體能活動帶來的健康風險。</a:t>
            </a:r>
            <a:endParaRPr lang="zh-TW" altLang="en-US" sz="3600" b="1" dirty="0">
              <a:latin typeface="Salesforce Sans"/>
              <a:sym typeface="Salesforce Sans"/>
            </a:endParaRPr>
          </a:p>
        </p:txBody>
      </p:sp>
      <p:sp>
        <p:nvSpPr>
          <p:cNvPr id="3" name="圓角化同側角落矩形 2"/>
          <p:cNvSpPr/>
          <p:nvPr/>
        </p:nvSpPr>
        <p:spPr>
          <a:xfrm rot="21379355">
            <a:off x="661422" y="816738"/>
            <a:ext cx="4819317" cy="9433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 rot="21379355">
            <a:off x="2320009" y="904255"/>
            <a:ext cx="1589029" cy="855784"/>
          </a:xfrm>
        </p:spPr>
        <p:txBody>
          <a:bodyPr rtlCol="0">
            <a:normAutofit/>
          </a:bodyPr>
          <a:lstStyle/>
          <a:p>
            <a:r>
              <a:rPr lang="zh-TW" altLang="en-US" sz="5400" b="1" dirty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目的</a:t>
            </a:r>
          </a:p>
        </p:txBody>
      </p:sp>
      <p:sp>
        <p:nvSpPr>
          <p:cNvPr id="17" name="圓角化同側角落矩形 16"/>
          <p:cNvSpPr/>
          <p:nvPr/>
        </p:nvSpPr>
        <p:spPr>
          <a:xfrm rot="276277">
            <a:off x="6112786" y="1407852"/>
            <a:ext cx="5903118" cy="4571999"/>
          </a:xfrm>
          <a:prstGeom prst="round2Same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圓角化同側角落矩形 17"/>
          <p:cNvSpPr/>
          <p:nvPr/>
        </p:nvSpPr>
        <p:spPr>
          <a:xfrm rot="276277">
            <a:off x="6648878" y="1525489"/>
            <a:ext cx="4819317" cy="9433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標題 12"/>
          <p:cNvSpPr txBox="1">
            <a:spLocks/>
          </p:cNvSpPr>
          <p:nvPr/>
        </p:nvSpPr>
        <p:spPr>
          <a:xfrm rot="276277">
            <a:off x="8264021" y="1613006"/>
            <a:ext cx="1589029" cy="855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目標</a:t>
            </a:r>
            <a:endParaRPr lang="zh-TW" altLang="en-US" sz="5400" b="1" dirty="0">
              <a:solidFill>
                <a:schemeClr val="tx1">
                  <a:lumMod val="75000"/>
                </a:schemeClr>
              </a:solidFill>
              <a:latin typeface="Salesforce Sans"/>
              <a:sym typeface="Salesforce Sans"/>
            </a:endParaRP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 rot="276277">
            <a:off x="6291930" y="2494802"/>
            <a:ext cx="5509236" cy="3303143"/>
          </a:xfrm>
        </p:spPr>
        <p:txBody>
          <a:bodyPr rtlCol="0"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zh-TW" altLang="en-US" sz="2800" b="1" dirty="0">
                <a:latin typeface="Salesforce Sans"/>
                <a:sym typeface="Salesforce Sans"/>
              </a:rPr>
              <a:t>根據世界衞生組織建議，長者應每星期完成至少</a:t>
            </a:r>
            <a:r>
              <a:rPr lang="en-US" altLang="zh-TW" sz="2800" b="1" dirty="0">
                <a:latin typeface="Salesforce Sans"/>
                <a:sym typeface="Salesforce Sans"/>
              </a:rPr>
              <a:t>150</a:t>
            </a:r>
            <a:r>
              <a:rPr lang="zh-TW" altLang="en-US" sz="2800" b="1" dirty="0">
                <a:latin typeface="Salesforce Sans"/>
                <a:sym typeface="Salesforce Sans"/>
              </a:rPr>
              <a:t>至</a:t>
            </a:r>
            <a:r>
              <a:rPr lang="en-US" altLang="zh-TW" sz="2800" b="1" dirty="0">
                <a:latin typeface="Salesforce Sans"/>
                <a:sym typeface="Salesforce Sans"/>
              </a:rPr>
              <a:t>300</a:t>
            </a:r>
            <a:r>
              <a:rPr lang="zh-TW" altLang="en-US" sz="2800" b="1" dirty="0">
                <a:latin typeface="Salesforce Sans"/>
                <a:sym typeface="Salesforce Sans"/>
              </a:rPr>
              <a:t>分鐘中等強度帶氧體能活動。若長者</a:t>
            </a:r>
            <a:r>
              <a:rPr lang="zh-TW" altLang="en-US" sz="2800" b="1" dirty="0" smtClean="0">
                <a:latin typeface="Salesforce Sans"/>
                <a:sym typeface="Salesforce Sans"/>
              </a:rPr>
              <a:t>因</a:t>
            </a:r>
            <a:r>
              <a:rPr lang="zh-TW" altLang="en-US" sz="2800" b="1" dirty="0">
                <a:latin typeface="Salesforce Sans"/>
                <a:sym typeface="Salesforce Sans"/>
              </a:rPr>
              <a:t>健康原因未能完成所建議體能活動量，</a:t>
            </a:r>
            <a:r>
              <a:rPr lang="zh-TW" altLang="en-US" sz="2800" b="1" dirty="0" smtClean="0">
                <a:latin typeface="Salesforce Sans"/>
                <a:sym typeface="Salesforce Sans"/>
              </a:rPr>
              <a:t>建議在</a:t>
            </a:r>
            <a:r>
              <a:rPr lang="zh-TW" altLang="en-US" sz="2800" b="1" dirty="0">
                <a:latin typeface="Salesforce Sans"/>
                <a:sym typeface="Salesforce Sans"/>
              </a:rPr>
              <a:t>能力和</a:t>
            </a:r>
            <a:r>
              <a:rPr lang="zh-TW" altLang="en-US" sz="2800" b="1" dirty="0" smtClean="0">
                <a:latin typeface="Salesforce Sans"/>
                <a:sym typeface="Salesforce Sans"/>
              </a:rPr>
              <a:t>條件允許 </a:t>
            </a:r>
            <a:r>
              <a:rPr lang="en-US" altLang="zh-TW" sz="2800" b="1" dirty="0" smtClean="0">
                <a:latin typeface="Salesforce Sans"/>
                <a:sym typeface="Salesforce Sans"/>
              </a:rPr>
              <a:t/>
            </a:r>
            <a:br>
              <a:rPr lang="en-US" altLang="zh-TW" sz="2800" b="1" dirty="0" smtClean="0">
                <a:latin typeface="Salesforce Sans"/>
                <a:sym typeface="Salesforce Sans"/>
              </a:rPr>
            </a:br>
            <a:r>
              <a:rPr lang="zh-TW" altLang="en-US" sz="2800" b="1" dirty="0">
                <a:latin typeface="Salesforce Sans"/>
                <a:sym typeface="Salesforce Sans"/>
              </a:rPr>
              <a:t>範圍</a:t>
            </a:r>
            <a:r>
              <a:rPr lang="zh-TW" altLang="en-US" sz="2800" b="1" dirty="0" smtClean="0">
                <a:latin typeface="Salesforce Sans"/>
                <a:sym typeface="Salesforce Sans"/>
              </a:rPr>
              <a:t>內盡量</a:t>
            </a:r>
            <a:r>
              <a:rPr lang="zh-TW" altLang="en-US" sz="2800" b="1" dirty="0">
                <a:latin typeface="Salesforce Sans"/>
                <a:sym typeface="Salesforce Sans"/>
              </a:rPr>
              <a:t>多活動。</a:t>
            </a:r>
          </a:p>
        </p:txBody>
      </p:sp>
      <p:sp>
        <p:nvSpPr>
          <p:cNvPr id="20" name="標題 12"/>
          <p:cNvSpPr txBox="1">
            <a:spLocks/>
          </p:cNvSpPr>
          <p:nvPr/>
        </p:nvSpPr>
        <p:spPr>
          <a:xfrm>
            <a:off x="6348223" y="281639"/>
            <a:ext cx="5150059" cy="879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lvl="0">
              <a:defRPr/>
            </a:pPr>
            <a:r>
              <a:rPr lang="zh-TW" altLang="en-US" sz="5400" b="1" i="1" dirty="0">
                <a:solidFill>
                  <a:srgbClr val="9A5315">
                    <a:lumMod val="75000"/>
                  </a:srgbClr>
                </a:solidFill>
                <a:latin typeface="Salesforce Sans"/>
                <a:sym typeface="Salesforce Sans"/>
              </a:rPr>
              <a:t>「動」在院舍</a:t>
            </a:r>
            <a:r>
              <a:rPr lang="zh-TW" altLang="en-US" sz="5400" b="1" i="1" dirty="0" smtClean="0">
                <a:solidFill>
                  <a:srgbClr val="9A5315">
                    <a:lumMod val="75000"/>
                  </a:srgbClr>
                </a:solidFill>
                <a:latin typeface="Salesforce Sans"/>
                <a:sym typeface="Salesforce Sans"/>
              </a:rPr>
              <a:t>中</a:t>
            </a:r>
            <a:endParaRPr kumimoji="0" lang="zh-TW" altLang="en-US" sz="5400" b="1" i="1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75000"/>
                </a:srgbClr>
              </a:solidFill>
              <a:effectLst/>
              <a:uLnTx/>
              <a:uFillTx/>
              <a:latin typeface="Salesforce Sans"/>
              <a:sym typeface="Salesforce San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6"/>
          <a:stretch/>
        </p:blipFill>
        <p:spPr>
          <a:xfrm>
            <a:off x="1720103" y="4382816"/>
            <a:ext cx="4231747" cy="2319397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5" name="矩形 24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活力健康操 </a:t>
            </a:r>
            <a:r>
              <a:rPr lang="en-US" altLang="zh-TW" sz="4000" b="1" dirty="0" smtClean="0">
                <a:sym typeface="Salesforce Sans"/>
              </a:rPr>
              <a:t>(2) - </a:t>
            </a:r>
            <a:r>
              <a:rPr lang="zh-HK" altLang="en-US" sz="4000" b="1" dirty="0" smtClean="0">
                <a:sym typeface="Salesforce Sans"/>
              </a:rPr>
              <a:t>側</a:t>
            </a:r>
            <a:r>
              <a:rPr lang="zh-HK" altLang="en-US" sz="4000" b="1" dirty="0">
                <a:sym typeface="Salesforce Sans"/>
              </a:rPr>
              <a:t>提</a:t>
            </a:r>
            <a:r>
              <a:rPr lang="zh-HK" altLang="en-US" sz="4000" b="1" dirty="0" smtClean="0">
                <a:sym typeface="Salesforce Sans"/>
              </a:rPr>
              <a:t>腿</a:t>
            </a:r>
            <a:endParaRPr lang="zh-TW" altLang="en-US" sz="4000" b="1" dirty="0">
              <a:sym typeface="Salesforce Sans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3299646" y="2710420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7575457" y="2710421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083386" y="5272916"/>
            <a:ext cx="2216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背部保持挺直，腰不要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擺動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30</a:t>
            </a:fld>
            <a:endParaRPr lang="zh-TW" altLang="en-US" sz="12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4490693" y="5266261"/>
            <a:ext cx="7058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左腳向外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提起至雙腳距離一至兩呎，膝部要保持伸直及腳指向前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。於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最高位置保持五秒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右腳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向右邊重複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動作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7772098" y="224275"/>
            <a:ext cx="4218387" cy="621323"/>
            <a:chOff x="6742689" y="537366"/>
            <a:chExt cx="4218387" cy="621323"/>
          </a:xfrm>
        </p:grpSpPr>
        <p:sp>
          <p:nvSpPr>
            <p:cNvPr id="17" name="流程圖: 結束點 16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髖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、膝、足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2667" r="10304"/>
          <a:stretch/>
        </p:blipFill>
        <p:spPr>
          <a:xfrm>
            <a:off x="1174939" y="1108261"/>
            <a:ext cx="1690766" cy="40247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2667" r="5817"/>
          <a:stretch/>
        </p:blipFill>
        <p:spPr>
          <a:xfrm>
            <a:off x="8787871" y="1106869"/>
            <a:ext cx="2683172" cy="4024736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t="2701" r="6659"/>
          <a:stretch/>
        </p:blipFill>
        <p:spPr>
          <a:xfrm flipH="1">
            <a:off x="4597731" y="1108261"/>
            <a:ext cx="2683172" cy="4023344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0" name="矩形 19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1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活力健康操 </a:t>
            </a:r>
            <a:r>
              <a:rPr lang="en-US" altLang="zh-TW" sz="4000" b="1" dirty="0" smtClean="0">
                <a:sym typeface="Salesforce Sans"/>
              </a:rPr>
              <a:t>(3) - </a:t>
            </a:r>
            <a:r>
              <a:rPr lang="zh-HK" altLang="en-US" sz="4000" b="1" dirty="0">
                <a:sym typeface="Salesforce Sans"/>
              </a:rPr>
              <a:t>側身彎腰</a:t>
            </a:r>
            <a:endParaRPr lang="zh-TW" altLang="en-US" sz="4000" b="1" dirty="0">
              <a:sym typeface="Salesforce Sans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3299646" y="2710420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7575457" y="2710421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083386" y="5272916"/>
            <a:ext cx="2216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雙腳分開大約肩膊闊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31</a:t>
            </a:fld>
            <a:endParaRPr lang="zh-TW" altLang="en-US" sz="12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4490693" y="5266261"/>
            <a:ext cx="7253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臀部及下肢保持不動，腰慢慢向右彎至左腰側有輕微拉緊，保持五秒，然後回復原位，再向左重複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動作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7772098" y="224275"/>
            <a:ext cx="4218387" cy="621323"/>
            <a:chOff x="6742689" y="537366"/>
            <a:chExt cx="4218387" cy="621323"/>
          </a:xfrm>
        </p:grpSpPr>
        <p:sp>
          <p:nvSpPr>
            <p:cNvPr id="17" name="流程圖: 結束點 16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頸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、腰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、髖</a:t>
              </a:r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2667" r="10304"/>
          <a:stretch/>
        </p:blipFill>
        <p:spPr>
          <a:xfrm>
            <a:off x="1174703" y="1108261"/>
            <a:ext cx="1715984" cy="408476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6281" r="14731"/>
          <a:stretch/>
        </p:blipFill>
        <p:spPr>
          <a:xfrm>
            <a:off x="4761880" y="1099998"/>
            <a:ext cx="2183681" cy="40930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t="5528" r="11928"/>
          <a:stretch/>
        </p:blipFill>
        <p:spPr>
          <a:xfrm>
            <a:off x="8776391" y="1099999"/>
            <a:ext cx="2209800" cy="4093027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0" name="矩形 19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活力</a:t>
            </a:r>
            <a:r>
              <a:rPr lang="zh-TW" altLang="en-US" sz="4000" b="1" dirty="0" smtClean="0">
                <a:sym typeface="Salesforce Sans"/>
              </a:rPr>
              <a:t>健康操 </a:t>
            </a:r>
            <a:r>
              <a:rPr lang="en-US" altLang="zh-TW" sz="4000" b="1" dirty="0" smtClean="0">
                <a:sym typeface="Salesforce Sans"/>
              </a:rPr>
              <a:t>(4) - </a:t>
            </a:r>
            <a:r>
              <a:rPr lang="zh-HK" altLang="en-US" sz="4000" b="1" dirty="0">
                <a:sym typeface="Salesforce Sans"/>
              </a:rPr>
              <a:t>向後</a:t>
            </a:r>
            <a:r>
              <a:rPr lang="zh-HK" altLang="en-US" sz="4000" b="1" dirty="0" smtClean="0">
                <a:sym typeface="Salesforce Sans"/>
              </a:rPr>
              <a:t>屈膝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7726005" y="259177"/>
            <a:ext cx="4218387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髖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、膝、足</a:t>
              </a:r>
            </a:p>
          </p:txBody>
        </p:sp>
      </p:grpSp>
      <p:sp>
        <p:nvSpPr>
          <p:cNvPr id="23" name="向右箭號 22"/>
          <p:cNvSpPr/>
          <p:nvPr/>
        </p:nvSpPr>
        <p:spPr>
          <a:xfrm>
            <a:off x="5528827" y="2796071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136018" y="5647463"/>
            <a:ext cx="427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保持腰背挺直及大腿垂直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地面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32</a:t>
            </a:fld>
            <a:endParaRPr lang="zh-TW" altLang="en-US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/>
          <a:stretch/>
        </p:blipFill>
        <p:spPr>
          <a:xfrm>
            <a:off x="1433239" y="1099829"/>
            <a:ext cx="3341304" cy="4494454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6369040" y="5647463"/>
            <a:ext cx="478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左右膝輪流向後屈曲，各保持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五秒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7" name="矩形 16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/>
          <a:stretch/>
        </p:blipFill>
        <p:spPr>
          <a:xfrm>
            <a:off x="7115449" y="1126291"/>
            <a:ext cx="3238646" cy="44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活力健康操 </a:t>
            </a:r>
            <a:r>
              <a:rPr lang="en-US" altLang="zh-TW" sz="4000" b="1" dirty="0" smtClean="0">
                <a:sym typeface="Salesforce Sans"/>
              </a:rPr>
              <a:t>(5) - </a:t>
            </a:r>
            <a:r>
              <a:rPr lang="zh-HK" altLang="en-US" sz="4000" b="1" dirty="0">
                <a:sym typeface="Salesforce Sans"/>
              </a:rPr>
              <a:t>腳尖</a:t>
            </a:r>
            <a:r>
              <a:rPr lang="zh-HK" altLang="en-US" sz="4000" b="1" dirty="0" smtClean="0">
                <a:sym typeface="Salesforce Sans"/>
              </a:rPr>
              <a:t>站立</a:t>
            </a:r>
            <a:endParaRPr lang="zh-TW" altLang="en-US" sz="4000" b="1" dirty="0">
              <a:sym typeface="Salesforce Sans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3629198" y="2622982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7854461" y="2622981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91624" y="5377366"/>
            <a:ext cx="3573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雙腳分開大約肩膊闊度，保持腰背挺直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11507734" y="269317"/>
            <a:ext cx="192114" cy="151192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33</a:t>
            </a:fld>
            <a:endParaRPr lang="zh-TW" altLang="en-US" sz="12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4432399" y="5334731"/>
            <a:ext cx="3587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雙膝輕微屈曲，切勿過份蹲下，保持五秒，然後伸直膝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7772098" y="224275"/>
            <a:ext cx="4218387" cy="1095491"/>
            <a:chOff x="6742689" y="537366"/>
            <a:chExt cx="4218387" cy="1095491"/>
          </a:xfrm>
        </p:grpSpPr>
        <p:sp>
          <p:nvSpPr>
            <p:cNvPr id="17" name="流程圖: 結束點 16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7232397" y="555639"/>
              <a:ext cx="34824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髖、膝、足</a:t>
              </a:r>
            </a:p>
            <a:p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686799" y="5358760"/>
            <a:ext cx="365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接着慢慢提起雙腳腳跟，用腳尖站立，保持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五秒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6" y="931984"/>
            <a:ext cx="3156512" cy="4418613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84" y="916118"/>
            <a:ext cx="3155674" cy="4418613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30" y="931984"/>
            <a:ext cx="3155555" cy="4418613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0" name="矩形 19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sp>
        <p:nvSpPr>
          <p:cNvPr id="32" name="投影片編號版面配置區 33"/>
          <p:cNvSpPr txBox="1">
            <a:spLocks/>
          </p:cNvSpPr>
          <p:nvPr/>
        </p:nvSpPr>
        <p:spPr>
          <a:xfrm>
            <a:off x="37083" y="6535616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B156B-59AE-415F-B24B-8756D48BB977}" type="slidenum">
              <a:rPr lang="en-US" altLang="zh-TW" sz="1200" smtClean="0"/>
              <a:pPr/>
              <a:t>33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818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6132290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活力</a:t>
            </a:r>
            <a:r>
              <a:rPr lang="zh-TW" altLang="en-US" sz="4000" b="1" dirty="0" smtClean="0">
                <a:sym typeface="Salesforce Sans"/>
              </a:rPr>
              <a:t>健康操 </a:t>
            </a:r>
            <a:r>
              <a:rPr lang="en-US" altLang="zh-TW" sz="4000" b="1" dirty="0" smtClean="0">
                <a:sym typeface="Salesforce Sans"/>
              </a:rPr>
              <a:t>(6) - </a:t>
            </a:r>
            <a:r>
              <a:rPr lang="zh-HK" altLang="en-US" sz="4000" b="1" dirty="0" smtClean="0">
                <a:sym typeface="Salesforce Sans"/>
              </a:rPr>
              <a:t>腳板</a:t>
            </a:r>
            <a:r>
              <a:rPr lang="zh-HK" altLang="en-US" sz="4000" b="1" dirty="0">
                <a:sym typeface="Salesforce Sans"/>
              </a:rPr>
              <a:t>打</a:t>
            </a:r>
            <a:r>
              <a:rPr lang="zh-HK" altLang="en-US" sz="4000" b="1" dirty="0" smtClean="0">
                <a:sym typeface="Salesforce Sans"/>
              </a:rPr>
              <a:t>圈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7726005" y="259177"/>
            <a:ext cx="4218387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髖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、膝、足</a:t>
              </a:r>
            </a:p>
          </p:txBody>
        </p:sp>
      </p:grpSp>
      <p:sp>
        <p:nvSpPr>
          <p:cNvPr id="23" name="向右箭號 22"/>
          <p:cNvSpPr/>
          <p:nvPr/>
        </p:nvSpPr>
        <p:spPr>
          <a:xfrm>
            <a:off x="4447701" y="2882760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59080" y="5284599"/>
            <a:ext cx="543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右腳稍微提起至腳掌離地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膝部固定於微曲姿勢及小腿靜止不動，腳掌向內慢慢地打圈轉動，然後向外</a:t>
            </a:r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轉動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34</a:t>
            </a:fld>
            <a:endParaRPr lang="zh-TW" altLang="en-US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7" y="1086999"/>
            <a:ext cx="2501393" cy="415680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55" y="1102239"/>
            <a:ext cx="2487686" cy="4048881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9031083" y="1768859"/>
            <a:ext cx="2531682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如長者發覺單手扶椅練習有困難，可先用雙手扶椅背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</a:t>
            </a:r>
            <a:endParaRPr lang="zh-HK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8" name="矩形 17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sp>
        <p:nvSpPr>
          <p:cNvPr id="26" name="文字方塊 25"/>
          <p:cNvSpPr txBox="1"/>
          <p:nvPr/>
        </p:nvSpPr>
        <p:spPr>
          <a:xfrm>
            <a:off x="6076772" y="5348144"/>
            <a:ext cx="45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再以左腳重複動作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6058">
            <a:off x="6875564" y="3598042"/>
            <a:ext cx="762066" cy="335309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440">
            <a:off x="7168436" y="4213685"/>
            <a:ext cx="762066" cy="363341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6198" flipH="1">
            <a:off x="1775122" y="4433953"/>
            <a:ext cx="762066" cy="335309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1006" flipH="1">
            <a:off x="1480833" y="3749696"/>
            <a:ext cx="76206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63695" y="2236789"/>
            <a:ext cx="5429371" cy="2427901"/>
          </a:xfrm>
        </p:spPr>
        <p:txBody>
          <a:bodyPr rtlCol="0">
            <a:noAutofit/>
          </a:bodyPr>
          <a:lstStyle/>
          <a:p>
            <a:pPr algn="ctr"/>
            <a:r>
              <a:rPr lang="zh-TW" altLang="en-US" sz="8000" b="1" dirty="0">
                <a:sym typeface="Salesforce Sans"/>
              </a:rPr>
              <a:t>活力</a:t>
            </a:r>
            <a:r>
              <a:rPr lang="zh-TW" altLang="en-US" sz="8000" b="1" dirty="0" smtClean="0">
                <a:sym typeface="Salesforce Sans"/>
              </a:rPr>
              <a:t>健康操</a:t>
            </a:r>
            <a:r>
              <a:rPr lang="en-US" altLang="zh-TW" sz="8000" b="1" dirty="0" smtClean="0">
                <a:sym typeface="Salesforce Sans"/>
              </a:rPr>
              <a:t/>
            </a:r>
            <a:br>
              <a:rPr lang="en-US" altLang="zh-TW" sz="8000" b="1" dirty="0" smtClean="0">
                <a:sym typeface="Salesforce Sans"/>
              </a:rPr>
            </a:br>
            <a:r>
              <a:rPr lang="en-US" altLang="zh-HK" sz="8000" b="1" dirty="0" smtClean="0">
                <a:sym typeface="Salesforce Sans"/>
              </a:rPr>
              <a:t>(</a:t>
            </a:r>
            <a:r>
              <a:rPr lang="zh-HK" altLang="en-US" sz="8000" b="1" dirty="0">
                <a:sym typeface="Salesforce Sans"/>
              </a:rPr>
              <a:t>進階版</a:t>
            </a:r>
            <a:r>
              <a:rPr lang="en-US" altLang="zh-HK" sz="8000" b="1" dirty="0">
                <a:sym typeface="Salesforce Sans"/>
              </a:rPr>
              <a:t>)</a:t>
            </a:r>
            <a:endParaRPr lang="zh-TW" altLang="en-US" sz="8000" b="1" dirty="0"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288216" y="1365739"/>
            <a:ext cx="3364523" cy="720969"/>
          </a:xfrm>
        </p:spPr>
        <p:txBody>
          <a:bodyPr rtlCol="0">
            <a:normAutofit lnSpcReduction="10000"/>
          </a:bodyPr>
          <a:lstStyle/>
          <a:p>
            <a:r>
              <a:rPr lang="zh-TW" altLang="en-US" sz="4400" b="1" dirty="0">
                <a:sym typeface="Salesforce Sans"/>
              </a:rPr>
              <a:t>運動</a:t>
            </a:r>
            <a:r>
              <a:rPr lang="zh-TW" altLang="en-US" sz="4400" b="1" dirty="0" smtClean="0">
                <a:sym typeface="Salesforce Sans"/>
              </a:rPr>
              <a:t>建議 </a:t>
            </a:r>
            <a:r>
              <a:rPr lang="en-US" altLang="zh-TW" sz="4400" b="1" dirty="0" smtClean="0">
                <a:sym typeface="Salesforce Sans"/>
              </a:rPr>
              <a:t>(3)</a:t>
            </a:r>
            <a:endParaRPr lang="zh-TW" altLang="en-US" sz="4400" b="1" dirty="0">
              <a:sym typeface="Salesforce San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2" name="矩形 11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sp>
        <p:nvSpPr>
          <p:cNvPr id="17" name="圓角矩形 16"/>
          <p:cNvSpPr/>
          <p:nvPr/>
        </p:nvSpPr>
        <p:spPr>
          <a:xfrm>
            <a:off x="9558178" y="2633859"/>
            <a:ext cx="1819557" cy="186595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03" y="2686471"/>
            <a:ext cx="1665622" cy="19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213360" y="418096"/>
            <a:ext cx="7638762" cy="85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>
                <a:sym typeface="Salesforce Sans"/>
              </a:rPr>
              <a:t>活力</a:t>
            </a:r>
            <a:r>
              <a:rPr lang="zh-TW" altLang="en-US" sz="5400" b="1" dirty="0" smtClean="0">
                <a:sym typeface="Salesforce Sans"/>
              </a:rPr>
              <a:t>健康操 </a:t>
            </a:r>
            <a:r>
              <a:rPr lang="en-US" altLang="zh-TW" sz="5400" b="1" dirty="0" smtClean="0">
                <a:sym typeface="Salesforce Sans"/>
              </a:rPr>
              <a:t>(</a:t>
            </a:r>
            <a:r>
              <a:rPr lang="zh-HK" altLang="en-US" sz="5400" b="1" dirty="0">
                <a:sym typeface="Salesforce Sans"/>
              </a:rPr>
              <a:t>進</a:t>
            </a:r>
            <a:r>
              <a:rPr lang="zh-TW" altLang="en-US" sz="5400" b="1" dirty="0" smtClean="0">
                <a:sym typeface="Salesforce Sans"/>
              </a:rPr>
              <a:t>階</a:t>
            </a:r>
            <a:r>
              <a:rPr lang="zh-TW" altLang="en-US" sz="5400" b="1" dirty="0">
                <a:sym typeface="Salesforce Sans"/>
              </a:rPr>
              <a:t>版</a:t>
            </a:r>
            <a:r>
              <a:rPr lang="en-US" altLang="zh-TW" sz="5400" b="1" dirty="0" smtClean="0">
                <a:sym typeface="Salesforce Sans"/>
              </a:rPr>
              <a:t>)</a:t>
            </a:r>
            <a:endParaRPr lang="zh-TW" altLang="en-US" sz="5400" b="1" dirty="0">
              <a:sym typeface="Salesforce San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83078" y="1441682"/>
            <a:ext cx="2534218" cy="621323"/>
            <a:chOff x="1015391" y="1535723"/>
            <a:chExt cx="2625970" cy="621323"/>
          </a:xfrm>
        </p:grpSpPr>
        <p:sp>
          <p:nvSpPr>
            <p:cNvPr id="2" name="流程圖: 結束點 1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1836007" y="1553996"/>
              <a:ext cx="1095616" cy="603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對象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83078" y="2535004"/>
            <a:ext cx="2534218" cy="621323"/>
            <a:chOff x="1015391" y="1535723"/>
            <a:chExt cx="2625970" cy="621323"/>
          </a:xfrm>
        </p:grpSpPr>
        <p:sp>
          <p:nvSpPr>
            <p:cNvPr id="11" name="流程圖: 結束點 10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435952" y="1553996"/>
              <a:ext cx="22054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運動功效</a:t>
              </a:r>
            </a:p>
          </p:txBody>
        </p:sp>
      </p:grpSp>
      <p:sp>
        <p:nvSpPr>
          <p:cNvPr id="13" name="內容預留位置 3"/>
          <p:cNvSpPr>
            <a:spLocks noGrp="1"/>
          </p:cNvSpPr>
          <p:nvPr>
            <p:ph sz="half" idx="1"/>
          </p:nvPr>
        </p:nvSpPr>
        <p:spPr>
          <a:xfrm>
            <a:off x="2919628" y="1456069"/>
            <a:ext cx="6297667" cy="1093970"/>
          </a:xfrm>
        </p:spPr>
        <p:txBody>
          <a:bodyPr rtlCol="0">
            <a:noAutofit/>
          </a:bodyPr>
          <a:lstStyle/>
          <a:p>
            <a:r>
              <a:rPr lang="zh-TW" altLang="en-US" sz="3200" b="1" dirty="0" smtClean="0">
                <a:sym typeface="Salesforce Sans"/>
              </a:rPr>
              <a:t>能獨自</a:t>
            </a:r>
            <a:r>
              <a:rPr lang="zh-TW" altLang="en-US" sz="3200" b="1" dirty="0">
                <a:sym typeface="Salesforce Sans"/>
              </a:rPr>
              <a:t>安全</a:t>
            </a:r>
            <a:r>
              <a:rPr lang="zh-TW" altLang="en-US" sz="3200" b="1" dirty="0" smtClean="0">
                <a:sym typeface="Salesforce Sans"/>
              </a:rPr>
              <a:t>步行 </a:t>
            </a:r>
            <a:r>
              <a:rPr lang="en-US" altLang="zh-TW" sz="3200" b="1" dirty="0" smtClean="0">
                <a:sym typeface="Salesforce Sans"/>
              </a:rPr>
              <a:t>(</a:t>
            </a:r>
            <a:r>
              <a:rPr lang="zh-TW" altLang="en-US" sz="3200" b="1" dirty="0">
                <a:sym typeface="Salesforce Sans"/>
              </a:rPr>
              <a:t>不需用助行</a:t>
            </a:r>
            <a:r>
              <a:rPr lang="zh-TW" altLang="en-US" sz="3200" b="1" dirty="0" smtClean="0">
                <a:sym typeface="Salesforce Sans"/>
              </a:rPr>
              <a:t>器具</a:t>
            </a:r>
            <a:r>
              <a:rPr lang="en-US" altLang="zh-TW" sz="3200" b="1" dirty="0" smtClean="0">
                <a:sym typeface="Salesforce Sans"/>
              </a:rPr>
              <a:t>)</a:t>
            </a:r>
            <a:r>
              <a:rPr lang="zh-TW" altLang="en-US" sz="3200" b="1" dirty="0" smtClean="0">
                <a:sym typeface="Salesforce Sans"/>
              </a:rPr>
              <a:t>，身體</a:t>
            </a:r>
            <a:r>
              <a:rPr lang="zh-TW" altLang="en-US" sz="3200" b="1" dirty="0">
                <a:sym typeface="Salesforce Sans"/>
              </a:rPr>
              <a:t>狀況良好的</a:t>
            </a:r>
            <a:r>
              <a:rPr lang="zh-TW" altLang="en-US" sz="3200" b="1" dirty="0" smtClean="0">
                <a:sym typeface="Salesforce Sans"/>
              </a:rPr>
              <a:t>長者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6" name="內容預留位置 3"/>
          <p:cNvSpPr>
            <a:spLocks noGrp="1"/>
          </p:cNvSpPr>
          <p:nvPr>
            <p:ph sz="half" idx="1"/>
          </p:nvPr>
        </p:nvSpPr>
        <p:spPr>
          <a:xfrm>
            <a:off x="2919626" y="2638457"/>
            <a:ext cx="6093621" cy="1279023"/>
          </a:xfrm>
        </p:spPr>
        <p:txBody>
          <a:bodyPr rtlCol="0">
            <a:noAutofit/>
          </a:bodyPr>
          <a:lstStyle/>
          <a:p>
            <a:pPr marL="441325" indent="-441325">
              <a:buFont typeface="Wingdings" panose="05000000000000000000" pitchFamily="2" charset="2"/>
              <a:buChar char="ü"/>
            </a:pPr>
            <a:r>
              <a:rPr lang="zh-TW" altLang="en-US" sz="3200" b="1" dirty="0" smtClean="0">
                <a:sym typeface="Salesforce Sans"/>
              </a:rPr>
              <a:t>活動</a:t>
            </a:r>
            <a:r>
              <a:rPr lang="zh-TW" altLang="en-US" sz="3200" b="1" dirty="0">
                <a:sym typeface="Salesforce Sans"/>
              </a:rPr>
              <a:t>關節，</a:t>
            </a:r>
            <a:r>
              <a:rPr lang="zh-TW" altLang="en-US" sz="3200" b="1" dirty="0" smtClean="0">
                <a:sym typeface="Salesforce Sans"/>
              </a:rPr>
              <a:t>改善平衡</a:t>
            </a:r>
            <a:endParaRPr lang="en-US" altLang="zh-TW" sz="3200" b="1" dirty="0">
              <a:sym typeface="Salesforce Sans"/>
            </a:endParaRPr>
          </a:p>
          <a:p>
            <a:pPr marL="441325" indent="-441325">
              <a:buFont typeface="Wingdings" panose="05000000000000000000" pitchFamily="2" charset="2"/>
              <a:buChar char="ü"/>
            </a:pPr>
            <a:r>
              <a:rPr lang="zh-TW" altLang="en-US" sz="3200" b="1" dirty="0">
                <a:sym typeface="Salesforce Sans"/>
              </a:rPr>
              <a:t>保持心肺</a:t>
            </a:r>
            <a:r>
              <a:rPr lang="zh-TW" altLang="en-US" sz="3200" b="1" dirty="0" smtClean="0">
                <a:sym typeface="Salesforce Sans"/>
              </a:rPr>
              <a:t>功能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61158" y="6494000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36</a:t>
            </a:fld>
            <a:endParaRPr lang="zh-TW" altLang="en-US" sz="1200" dirty="0"/>
          </a:p>
        </p:txBody>
      </p:sp>
      <p:sp>
        <p:nvSpPr>
          <p:cNvPr id="31" name="內容預留位置 3"/>
          <p:cNvSpPr>
            <a:spLocks noGrp="1"/>
          </p:cNvSpPr>
          <p:nvPr>
            <p:ph sz="half" idx="1"/>
          </p:nvPr>
        </p:nvSpPr>
        <p:spPr>
          <a:xfrm>
            <a:off x="2919627" y="4169670"/>
            <a:ext cx="6093621" cy="2120496"/>
          </a:xfrm>
        </p:spPr>
        <p:txBody>
          <a:bodyPr rtlCol="0">
            <a:noAutofit/>
          </a:bodyPr>
          <a:lstStyle/>
          <a:p>
            <a:r>
              <a:rPr lang="zh-TW" altLang="en-US" sz="3200" b="1" dirty="0">
                <a:sym typeface="Salesforce Sans"/>
              </a:rPr>
              <a:t>每天</a:t>
            </a:r>
            <a:r>
              <a:rPr lang="zh-TW" altLang="en-US" sz="3200" b="1" dirty="0" smtClean="0">
                <a:sym typeface="Salesforce Sans"/>
              </a:rPr>
              <a:t>進行 </a:t>
            </a:r>
            <a:r>
              <a:rPr lang="en-US" altLang="zh-TW" sz="3200" b="1" dirty="0" smtClean="0">
                <a:sym typeface="Salesforce Sans"/>
              </a:rPr>
              <a:t>1- 2 </a:t>
            </a:r>
            <a:r>
              <a:rPr lang="zh-HK" altLang="en-US" sz="3200" b="1" dirty="0" smtClean="0">
                <a:sym typeface="Salesforce Sans"/>
              </a:rPr>
              <a:t>次</a:t>
            </a:r>
            <a:endParaRPr lang="en-US" altLang="zh-HK" sz="3200" b="1" dirty="0" smtClean="0">
              <a:sym typeface="Salesforce Sans"/>
            </a:endParaRPr>
          </a:p>
          <a:p>
            <a:r>
              <a:rPr lang="zh-HK" altLang="en-US" sz="3200" b="1" dirty="0" smtClean="0">
                <a:sym typeface="Salesforce Sans"/>
              </a:rPr>
              <a:t>每</a:t>
            </a:r>
            <a:r>
              <a:rPr lang="zh-TW" altLang="en-US" sz="3200" b="1" dirty="0" smtClean="0">
                <a:sym typeface="Salesforce Sans"/>
              </a:rPr>
              <a:t>次</a:t>
            </a:r>
            <a:r>
              <a:rPr lang="zh-TW" altLang="en-US" sz="3200" b="1" dirty="0">
                <a:sym typeface="Salesforce Sans"/>
              </a:rPr>
              <a:t>重複整組</a:t>
            </a:r>
            <a:r>
              <a:rPr lang="zh-TW" altLang="en-US" sz="3200" b="1" dirty="0" smtClean="0">
                <a:sym typeface="Salesforce Sans"/>
              </a:rPr>
              <a:t>運動 </a:t>
            </a:r>
            <a:r>
              <a:rPr lang="en-US" altLang="zh-TW" sz="3200" b="1" dirty="0" smtClean="0">
                <a:sym typeface="Salesforce Sans"/>
              </a:rPr>
              <a:t>5-10 </a:t>
            </a:r>
            <a:r>
              <a:rPr lang="zh-HK" altLang="en-US" sz="3200" b="1" dirty="0">
                <a:sym typeface="Salesforce Sans"/>
              </a:rPr>
              <a:t>分鐘</a:t>
            </a:r>
            <a:r>
              <a:rPr lang="zh-TW" altLang="en-US" sz="3200" b="1" dirty="0" smtClean="0">
                <a:sym typeface="Salesforce Sans"/>
              </a:rPr>
              <a:t>，</a:t>
            </a:r>
            <a:endParaRPr lang="en-US" altLang="zh-TW" sz="3200" b="1" dirty="0" smtClean="0">
              <a:sym typeface="Salesforce Sans"/>
            </a:endParaRPr>
          </a:p>
          <a:p>
            <a:r>
              <a:rPr lang="zh-TW" altLang="en-US" sz="3200" b="1" dirty="0" smtClean="0">
                <a:sym typeface="Salesforce Sans"/>
              </a:rPr>
              <a:t>每天累積最少 </a:t>
            </a:r>
            <a:r>
              <a:rPr lang="en-US" altLang="zh-TW" sz="3200" b="1" dirty="0" smtClean="0">
                <a:sym typeface="Salesforce Sans"/>
              </a:rPr>
              <a:t>10-30 </a:t>
            </a:r>
            <a:r>
              <a:rPr lang="zh-TW" altLang="en-US" sz="3200" b="1" dirty="0" smtClean="0">
                <a:sym typeface="Salesforce Sans"/>
              </a:rPr>
              <a:t>分鐘</a:t>
            </a:r>
            <a:endParaRPr lang="en-US" altLang="zh-TW" sz="3200" b="1" dirty="0" smtClean="0">
              <a:sym typeface="Salesforce Sans"/>
            </a:endParaRPr>
          </a:p>
          <a:p>
            <a:endParaRPr lang="zh-TW" altLang="en-US" sz="3200" b="1" dirty="0">
              <a:sym typeface="Salesforce Sans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8775680" y="2063005"/>
            <a:ext cx="3416320" cy="3057560"/>
            <a:chOff x="8631081" y="2044670"/>
            <a:chExt cx="3416320" cy="3057560"/>
          </a:xfrm>
        </p:grpSpPr>
        <p:sp>
          <p:nvSpPr>
            <p:cNvPr id="22" name="圓角矩形 21"/>
            <p:cNvSpPr/>
            <p:nvPr/>
          </p:nvSpPr>
          <p:spPr>
            <a:xfrm>
              <a:off x="8631081" y="2044670"/>
              <a:ext cx="3359404" cy="305756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8631081" y="4495766"/>
              <a:ext cx="3416320" cy="3634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HK" altLang="zh-HK" b="1" u="sng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https://</a:t>
              </a:r>
              <a:r>
                <a:rPr lang="en-HK" altLang="zh-HK" b="1" u="sng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youtu.be/P04T3ktH594</a:t>
              </a:r>
              <a:endParaRPr lang="zh-HK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8810618" y="2100079"/>
              <a:ext cx="3057247" cy="5148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HK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進階</a:t>
              </a:r>
              <a:r>
                <a:rPr lang="zh-HK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版</a:t>
              </a:r>
              <a:r>
                <a:rPr lang="zh-HK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</a:t>
              </a:r>
              <a:r>
                <a:rPr lang="zh-HK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zh-HK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維</a:t>
              </a:r>
              <a:r>
                <a:rPr lang="zh-HK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碼</a:t>
              </a:r>
              <a:endParaRPr lang="zh-HK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5" name="Picture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370" y="2642607"/>
              <a:ext cx="1757223" cy="1820566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36" name="矩形 35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grpSp>
        <p:nvGrpSpPr>
          <p:cNvPr id="41" name="群組 40"/>
          <p:cNvGrpSpPr/>
          <p:nvPr/>
        </p:nvGrpSpPr>
        <p:grpSpPr>
          <a:xfrm>
            <a:off x="213360" y="4211286"/>
            <a:ext cx="2503937" cy="598457"/>
            <a:chOff x="871339" y="1535723"/>
            <a:chExt cx="2625971" cy="1095491"/>
          </a:xfrm>
        </p:grpSpPr>
        <p:sp>
          <p:nvSpPr>
            <p:cNvPr id="42" name="流程圖: 結束點 41"/>
            <p:cNvSpPr/>
            <p:nvPr/>
          </p:nvSpPr>
          <p:spPr>
            <a:xfrm>
              <a:off x="871339" y="1535723"/>
              <a:ext cx="2625970" cy="1095491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871340" y="1553995"/>
              <a:ext cx="262597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次數</a:t>
              </a:r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5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81000" y="292667"/>
            <a:ext cx="10058400" cy="10536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>
                <a:sym typeface="Salesforce Sans"/>
              </a:rPr>
              <a:t>活力健康</a:t>
            </a:r>
            <a:r>
              <a:rPr lang="zh-TW" altLang="en-US" sz="5400" b="1" dirty="0" smtClean="0">
                <a:sym typeface="Salesforce Sans"/>
              </a:rPr>
              <a:t>操 </a:t>
            </a:r>
            <a:r>
              <a:rPr lang="en-US" altLang="zh-TW" sz="5400" b="1" dirty="0" smtClean="0">
                <a:sym typeface="Salesforce Sans"/>
              </a:rPr>
              <a:t>(</a:t>
            </a:r>
            <a:r>
              <a:rPr lang="zh-HK" altLang="en-US" sz="5400" b="1" dirty="0">
                <a:sym typeface="Salesforce Sans"/>
              </a:rPr>
              <a:t>進</a:t>
            </a:r>
            <a:r>
              <a:rPr lang="zh-TW" altLang="en-US" sz="5400" b="1" dirty="0" smtClean="0">
                <a:sym typeface="Salesforce Sans"/>
              </a:rPr>
              <a:t>階</a:t>
            </a:r>
            <a:r>
              <a:rPr lang="zh-TW" altLang="en-US" sz="5400" b="1" dirty="0">
                <a:sym typeface="Salesforce Sans"/>
              </a:rPr>
              <a:t>版</a:t>
            </a:r>
            <a:r>
              <a:rPr lang="en-US" altLang="zh-TW" sz="5400" b="1" dirty="0" smtClean="0">
                <a:sym typeface="Salesforce Sans"/>
              </a:rPr>
              <a:t>) </a:t>
            </a:r>
            <a:endParaRPr lang="zh-TW" altLang="en-US" sz="5400" b="1" dirty="0">
              <a:sym typeface="Salesforce Sans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37</a:t>
            </a:fld>
            <a:endParaRPr lang="zh-TW" altLang="en-US" sz="1200" dirty="0"/>
          </a:p>
        </p:txBody>
      </p:sp>
      <p:sp>
        <p:nvSpPr>
          <p:cNvPr id="34" name="標題 1"/>
          <p:cNvSpPr txBox="1">
            <a:spLocks/>
          </p:cNvSpPr>
          <p:nvPr/>
        </p:nvSpPr>
        <p:spPr>
          <a:xfrm>
            <a:off x="381000" y="1258563"/>
            <a:ext cx="3848100" cy="1028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HK" sz="5400" b="1" dirty="0" smtClean="0">
                <a:sym typeface="Salesforce Sans"/>
              </a:rPr>
              <a:t>1.</a:t>
            </a:r>
            <a:r>
              <a:rPr lang="zh-HK" altLang="en-US" sz="5400" b="1" dirty="0" smtClean="0">
                <a:sym typeface="Salesforce Sans"/>
              </a:rPr>
              <a:t> 擺手踏步</a:t>
            </a:r>
            <a:endParaRPr lang="zh-TW" altLang="en-US" sz="5400" b="1" dirty="0">
              <a:sym typeface="Salesforce Sans"/>
            </a:endParaRPr>
          </a:p>
        </p:txBody>
      </p:sp>
      <p:pic>
        <p:nvPicPr>
          <p:cNvPr id="10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354" t="23246" r="16037" b="20447"/>
          <a:stretch/>
        </p:blipFill>
        <p:spPr>
          <a:xfrm>
            <a:off x="384809" y="2312174"/>
            <a:ext cx="4618697" cy="3783826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190452" y="2218928"/>
            <a:ext cx="66083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站立，雙腳分開，與肩同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寬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挺起胸膛，眼睛望前，雙手手肘屈曲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度放在身旁兩側， 輕輕握拳，手心互對，然後雙手一前一後自然擺動，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同時輕鬆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地踏步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重複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動作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 – 10 </a:t>
            </a:r>
            <a:r>
              <a:rPr lang="zh-HK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；緊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記保持自然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呼吸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3" name="矩形 12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864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81000" y="277878"/>
            <a:ext cx="10058400" cy="10536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>
                <a:sym typeface="Salesforce Sans"/>
              </a:rPr>
              <a:t>活力健康</a:t>
            </a:r>
            <a:r>
              <a:rPr lang="zh-TW" altLang="en-US" sz="5400" b="1" dirty="0" smtClean="0">
                <a:sym typeface="Salesforce Sans"/>
              </a:rPr>
              <a:t>操 </a:t>
            </a:r>
            <a:r>
              <a:rPr lang="en-US" altLang="zh-TW" sz="5400" b="1" dirty="0" smtClean="0">
                <a:sym typeface="Salesforce Sans"/>
              </a:rPr>
              <a:t>(</a:t>
            </a:r>
            <a:r>
              <a:rPr lang="zh-HK" altLang="en-US" sz="5400" b="1" dirty="0">
                <a:sym typeface="Salesforce Sans"/>
              </a:rPr>
              <a:t>進</a:t>
            </a:r>
            <a:r>
              <a:rPr lang="zh-TW" altLang="en-US" sz="5400" b="1" dirty="0" smtClean="0">
                <a:sym typeface="Salesforce Sans"/>
              </a:rPr>
              <a:t>階</a:t>
            </a:r>
            <a:r>
              <a:rPr lang="zh-TW" altLang="en-US" sz="5400" b="1" dirty="0">
                <a:sym typeface="Salesforce Sans"/>
              </a:rPr>
              <a:t>版</a:t>
            </a:r>
            <a:r>
              <a:rPr lang="en-US" altLang="zh-TW" sz="5400" b="1" dirty="0" smtClean="0">
                <a:sym typeface="Salesforce Sans"/>
              </a:rPr>
              <a:t>) </a:t>
            </a:r>
            <a:endParaRPr lang="zh-TW" altLang="en-US" sz="5400" b="1" dirty="0">
              <a:sym typeface="Salesforce Sans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38</a:t>
            </a:fld>
            <a:endParaRPr lang="zh-TW" altLang="en-US" sz="1200" dirty="0"/>
          </a:p>
        </p:txBody>
      </p:sp>
      <p:sp>
        <p:nvSpPr>
          <p:cNvPr id="34" name="標題 1"/>
          <p:cNvSpPr txBox="1">
            <a:spLocks/>
          </p:cNvSpPr>
          <p:nvPr/>
        </p:nvSpPr>
        <p:spPr>
          <a:xfrm>
            <a:off x="381000" y="1400413"/>
            <a:ext cx="3714750" cy="1028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HK" sz="5400" b="1" dirty="0" smtClean="0">
                <a:sym typeface="Salesforce Sans"/>
              </a:rPr>
              <a:t>2. </a:t>
            </a:r>
            <a:r>
              <a:rPr lang="zh-HK" altLang="en-US" sz="5400" b="1" dirty="0" smtClean="0">
                <a:sym typeface="Salesforce Sans"/>
              </a:rPr>
              <a:t>向</a:t>
            </a:r>
            <a:r>
              <a:rPr lang="zh-HK" altLang="en-US" sz="5400" b="1" dirty="0">
                <a:sym typeface="Salesforce Sans"/>
              </a:rPr>
              <a:t>側</a:t>
            </a:r>
            <a:r>
              <a:rPr lang="zh-HK" altLang="en-US" sz="5400" b="1" dirty="0" smtClean="0">
                <a:sym typeface="Salesforce Sans"/>
              </a:rPr>
              <a:t>提手</a:t>
            </a:r>
            <a:endParaRPr lang="zh-TW" altLang="en-US" sz="5400" b="1" dirty="0">
              <a:sym typeface="Salesforce Sans"/>
            </a:endParaRPr>
          </a:p>
        </p:txBody>
      </p:sp>
      <p:pic>
        <p:nvPicPr>
          <p:cNvPr id="10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825" t="22631" r="16845" b="19446"/>
          <a:stretch/>
        </p:blipFill>
        <p:spPr>
          <a:xfrm>
            <a:off x="381000" y="2497767"/>
            <a:ext cx="4470832" cy="349883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976447" y="1559113"/>
            <a:ext cx="721555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站立，雙腳分開，與肩同寬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首先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，跟著拍子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，輕鬆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踏步，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同時雙手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身旁兩側向外張開手，像畫一個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大圓圈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，手肘伸直，手心向天，接著雙手在頭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拍手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，再向外放下手，手肘伸直，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手心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地，直至把雙手收回身旁兩側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；重複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動作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 – 10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3" name="矩形 12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11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6148" y="1988527"/>
            <a:ext cx="3332405" cy="1330940"/>
          </a:xfrm>
        </p:spPr>
        <p:txBody>
          <a:bodyPr rtlCol="0">
            <a:noAutofit/>
          </a:bodyPr>
          <a:lstStyle/>
          <a:p>
            <a:pPr algn="ctr"/>
            <a:r>
              <a:rPr lang="zh-TW" altLang="en-US" sz="8000" b="1" dirty="0" smtClean="0">
                <a:sym typeface="Salesforce Sans"/>
              </a:rPr>
              <a:t>謝謝！</a:t>
            </a:r>
            <a:endParaRPr lang="zh-TW" altLang="en-US" sz="8000" b="1" dirty="0">
              <a:sym typeface="Salesforce San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778768" y="3424973"/>
            <a:ext cx="5827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全城攜手，齊心抗疫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3" name="矩形 12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5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4</a:t>
            </a:fld>
            <a:endParaRPr lang="zh-TW" altLang="en-US" sz="1200" dirty="0"/>
          </a:p>
        </p:txBody>
      </p:sp>
      <p:sp>
        <p:nvSpPr>
          <p:cNvPr id="2" name="圓角化同側角落矩形 1"/>
          <p:cNvSpPr/>
          <p:nvPr/>
        </p:nvSpPr>
        <p:spPr>
          <a:xfrm rot="21379355">
            <a:off x="104138" y="1003447"/>
            <a:ext cx="5903118" cy="5013309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內容預留位置 13"/>
          <p:cNvSpPr txBox="1">
            <a:spLocks/>
          </p:cNvSpPr>
          <p:nvPr/>
        </p:nvSpPr>
        <p:spPr>
          <a:xfrm rot="21379355">
            <a:off x="223404" y="2136056"/>
            <a:ext cx="5625579" cy="1901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7463" indent="-347463" algn="l" defTabSz="914377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0645" indent="-283457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HK" altLang="en-US" sz="3600" b="1" dirty="0">
                <a:latin typeface="Salesforce Sans"/>
                <a:sym typeface="Salesforce Sans"/>
              </a:rPr>
              <a:t>這套保健運動適合</a:t>
            </a:r>
            <a:r>
              <a:rPr lang="zh-TW" altLang="en-US" sz="3600" b="1" dirty="0" smtClean="0">
                <a:latin typeface="Salesforce Sans"/>
                <a:sym typeface="Salesforce Sans"/>
              </a:rPr>
              <a:t>能夠</a:t>
            </a:r>
            <a:r>
              <a:rPr lang="zh-TW" altLang="en-US" sz="3600" b="1" dirty="0">
                <a:latin typeface="Salesforce Sans"/>
                <a:sym typeface="Salesforce Sans"/>
              </a:rPr>
              <a:t>自我</a:t>
            </a:r>
            <a:r>
              <a:rPr lang="zh-TW" altLang="en-US" sz="3600" b="1" dirty="0" smtClean="0">
                <a:latin typeface="Salesforce Sans"/>
                <a:sym typeface="Salesforce Sans"/>
              </a:rPr>
              <a:t>活動  肢體</a:t>
            </a:r>
            <a:r>
              <a:rPr lang="zh-TW" altLang="en-US" sz="3600" b="1" dirty="0">
                <a:latin typeface="Salesforce Sans"/>
                <a:sym typeface="Salesforce Sans"/>
              </a:rPr>
              <a:t>和明白指示的長者，並不適合關節已有嚴重僵硬或變形的長者。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zh-TW" altLang="en-US" sz="3600" b="1" dirty="0">
              <a:latin typeface="Salesforce Sans"/>
              <a:sym typeface="Salesforce Sans"/>
            </a:endParaRPr>
          </a:p>
        </p:txBody>
      </p:sp>
      <p:sp>
        <p:nvSpPr>
          <p:cNvPr id="3" name="圓角化同側角落矩形 2"/>
          <p:cNvSpPr/>
          <p:nvPr/>
        </p:nvSpPr>
        <p:spPr>
          <a:xfrm rot="21379355">
            <a:off x="677802" y="1105173"/>
            <a:ext cx="4819317" cy="9433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 rot="21379355">
            <a:off x="1478575" y="1193477"/>
            <a:ext cx="3011326" cy="855784"/>
          </a:xfrm>
        </p:spPr>
        <p:txBody>
          <a:bodyPr rtlCol="0">
            <a:noAutofit/>
          </a:bodyPr>
          <a:lstStyle/>
          <a:p>
            <a:r>
              <a:rPr lang="zh-TW" altLang="en-US" sz="5400" b="1" dirty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適合</a:t>
            </a:r>
            <a:r>
              <a:rPr lang="zh-TW" altLang="en-US" sz="5400" b="1" dirty="0" smtClean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人士</a:t>
            </a:r>
            <a:endParaRPr lang="zh-TW" altLang="en-US" sz="5400" b="1" dirty="0">
              <a:solidFill>
                <a:schemeClr val="tx1">
                  <a:lumMod val="75000"/>
                </a:schemeClr>
              </a:solidFill>
              <a:latin typeface="Salesforce Sans"/>
              <a:sym typeface="Salesforce Sans"/>
            </a:endParaRPr>
          </a:p>
        </p:txBody>
      </p:sp>
      <p:sp>
        <p:nvSpPr>
          <p:cNvPr id="17" name="圓角化同側角落矩形 16"/>
          <p:cNvSpPr/>
          <p:nvPr/>
        </p:nvSpPr>
        <p:spPr>
          <a:xfrm rot="276277">
            <a:off x="6131217" y="1408594"/>
            <a:ext cx="5903118" cy="4112826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圓角化同側角落矩形 17"/>
          <p:cNvSpPr/>
          <p:nvPr/>
        </p:nvSpPr>
        <p:spPr>
          <a:xfrm rot="276277">
            <a:off x="6648878" y="1525489"/>
            <a:ext cx="4819317" cy="9433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標題 12"/>
          <p:cNvSpPr txBox="1">
            <a:spLocks/>
          </p:cNvSpPr>
          <p:nvPr/>
        </p:nvSpPr>
        <p:spPr>
          <a:xfrm rot="276277">
            <a:off x="7554784" y="1657364"/>
            <a:ext cx="3007505" cy="8557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使用</a:t>
            </a:r>
            <a:r>
              <a:rPr lang="zh-TW" altLang="en-US" sz="5400" b="1" dirty="0" smtClean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方法</a:t>
            </a:r>
            <a:endParaRPr lang="zh-TW" altLang="en-US" sz="5400" b="1" dirty="0">
              <a:solidFill>
                <a:schemeClr val="tx1">
                  <a:lumMod val="75000"/>
                </a:schemeClr>
              </a:solidFill>
              <a:latin typeface="Salesforce Sans"/>
              <a:sym typeface="Salesforce Sans"/>
            </a:endParaRP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 rot="276277">
            <a:off x="6291929" y="2494827"/>
            <a:ext cx="5509848" cy="3303143"/>
          </a:xfrm>
        </p:spPr>
        <p:txBody>
          <a:bodyPr rtlCol="0"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zh-TW" altLang="en-US" sz="2800" b="1" dirty="0">
                <a:latin typeface="Salesforce Sans"/>
                <a:sym typeface="Salesforce Sans"/>
              </a:rPr>
              <a:t>由於個別院舍長者的體能和活動能力各有差異，對於需要協助的長者，護老者</a:t>
            </a:r>
            <a:r>
              <a:rPr lang="zh-TW" altLang="en-US" sz="2800" b="1" dirty="0" smtClean="0">
                <a:latin typeface="Salesforce Sans"/>
                <a:sym typeface="Salesforce Sans"/>
              </a:rPr>
              <a:t>應選擇</a:t>
            </a:r>
            <a:r>
              <a:rPr lang="zh-TW" altLang="en-US" sz="2800" b="1" dirty="0">
                <a:latin typeface="Salesforce Sans"/>
                <a:sym typeface="Salesforce Sans"/>
              </a:rPr>
              <a:t>適合</a:t>
            </a:r>
            <a:r>
              <a:rPr lang="zh-TW" altLang="en-US" sz="2800" b="1" dirty="0" smtClean="0">
                <a:latin typeface="Salesforce Sans"/>
                <a:sym typeface="Salesforce Sans"/>
              </a:rPr>
              <a:t>長者    活動</a:t>
            </a:r>
            <a:r>
              <a:rPr lang="zh-TW" altLang="en-US" sz="2800" b="1" dirty="0">
                <a:latin typeface="Salesforce Sans"/>
                <a:sym typeface="Salesforce Sans"/>
              </a:rPr>
              <a:t>程度的運動，並提供適當的指導和協助</a:t>
            </a:r>
            <a:r>
              <a:rPr lang="zh-TW" altLang="en-US" sz="2800" b="1" dirty="0" smtClean="0">
                <a:latin typeface="Salesforce Sans"/>
                <a:sym typeface="Salesforce Sans"/>
              </a:rPr>
              <a:t>。</a:t>
            </a:r>
            <a:endParaRPr lang="zh-TW" altLang="en-US" sz="2800" b="1" dirty="0">
              <a:latin typeface="Salesforce Sans"/>
              <a:sym typeface="Salesforce San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106">
            <a:off x="4144123" y="3943673"/>
            <a:ext cx="1201999" cy="16860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5882">
            <a:off x="2691049" y="4167729"/>
            <a:ext cx="1056078" cy="1635519"/>
          </a:xfrm>
          <a:prstGeom prst="rect">
            <a:avLst/>
          </a:prstGeom>
          <a:noFill/>
        </p:spPr>
      </p:pic>
      <p:sp>
        <p:nvSpPr>
          <p:cNvPr id="20" name="標題 12"/>
          <p:cNvSpPr txBox="1">
            <a:spLocks/>
          </p:cNvSpPr>
          <p:nvPr/>
        </p:nvSpPr>
        <p:spPr>
          <a:xfrm>
            <a:off x="6348223" y="270825"/>
            <a:ext cx="5150059" cy="879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lvl="0">
              <a:defRPr/>
            </a:pPr>
            <a:r>
              <a:rPr lang="zh-TW" altLang="en-US" sz="5400" b="1" i="1" dirty="0">
                <a:solidFill>
                  <a:srgbClr val="9A5315">
                    <a:lumMod val="75000"/>
                  </a:srgbClr>
                </a:solidFill>
                <a:latin typeface="Salesforce Sans"/>
                <a:sym typeface="Salesforce Sans"/>
              </a:rPr>
              <a:t>「動」在院舍</a:t>
            </a:r>
            <a:r>
              <a:rPr lang="zh-TW" altLang="en-US" sz="5400" b="1" i="1" dirty="0" smtClean="0">
                <a:solidFill>
                  <a:srgbClr val="9A5315">
                    <a:lumMod val="75000"/>
                  </a:srgbClr>
                </a:solidFill>
                <a:latin typeface="Salesforce Sans"/>
                <a:sym typeface="Salesforce Sans"/>
              </a:rPr>
              <a:t>中</a:t>
            </a:r>
            <a:endParaRPr kumimoji="0" lang="zh-TW" altLang="en-US" sz="5400" b="1" i="1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75000"/>
                </a:srgbClr>
              </a:solidFill>
              <a:effectLst/>
              <a:uLnTx/>
              <a:uFillTx/>
              <a:latin typeface="Salesforce Sans"/>
              <a:sym typeface="Salesforce Sans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25" name="矩形 24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6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化同側角落矩形 1"/>
          <p:cNvSpPr/>
          <p:nvPr/>
        </p:nvSpPr>
        <p:spPr>
          <a:xfrm>
            <a:off x="572843" y="550986"/>
            <a:ext cx="3002695" cy="773722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550642" y="1478430"/>
            <a:ext cx="11056449" cy="5057186"/>
          </a:xfrm>
        </p:spPr>
        <p:txBody>
          <a:bodyPr rtlCol="0"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 smtClean="0">
                <a:latin typeface="Salesforce Sans"/>
                <a:sym typeface="Salesforce Sans"/>
              </a:rPr>
              <a:t>患有</a:t>
            </a:r>
            <a:r>
              <a:rPr lang="zh-TW" altLang="en-US" sz="3200" b="1" dirty="0">
                <a:latin typeface="Salesforce Sans"/>
                <a:sym typeface="Salesforce Sans"/>
              </a:rPr>
              <a:t>慢性疾病，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或</a:t>
            </a:r>
            <a:r>
              <a:rPr lang="zh-TW" altLang="en-US" sz="3200" b="1" dirty="0">
                <a:latin typeface="Salesforce Sans"/>
                <a:sym typeface="Salesforce Sans"/>
              </a:rPr>
              <a:t>曾被醫護人員建議暫停進行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運動的</a:t>
            </a:r>
            <a:r>
              <a:rPr lang="zh-TW" altLang="en-US" sz="3200" b="1" dirty="0">
                <a:latin typeface="Salesforce Sans"/>
                <a:sym typeface="Salesforce Sans"/>
              </a:rPr>
              <a:t>長者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，</a:t>
            </a:r>
            <a:r>
              <a:rPr lang="en-US" altLang="zh-TW" sz="3200" b="1" dirty="0" smtClean="0">
                <a:latin typeface="Salesforce Sans"/>
                <a:sym typeface="Salesforce Sans"/>
              </a:rPr>
              <a:t/>
            </a:r>
            <a:br>
              <a:rPr lang="en-US" altLang="zh-TW" sz="3200" b="1" dirty="0" smtClean="0">
                <a:latin typeface="Salesforce Sans"/>
                <a:sym typeface="Salesforce Sans"/>
              </a:rPr>
            </a:br>
            <a:r>
              <a:rPr lang="zh-TW" altLang="en-US" sz="3200" b="1" dirty="0" smtClean="0">
                <a:latin typeface="Salesforce Sans"/>
                <a:sym typeface="Salesforce Sans"/>
              </a:rPr>
              <a:t>在</a:t>
            </a:r>
            <a:r>
              <a:rPr lang="zh-TW" altLang="en-US" sz="3200" b="1" dirty="0">
                <a:latin typeface="Salesforce Sans"/>
                <a:sym typeface="Salesforce Sans"/>
              </a:rPr>
              <a:t>運動前宜先諮詢醫護人員的意見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；</a:t>
            </a:r>
            <a:endParaRPr lang="en-US" altLang="zh-TW" sz="3200" b="1" dirty="0" smtClean="0">
              <a:latin typeface="Salesforce Sans"/>
              <a:sym typeface="Salesforce Sans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latin typeface="Salesforce Sans"/>
                <a:sym typeface="Salesforce Sans"/>
              </a:rPr>
              <a:t>進行運動時，長者應循序漸進，量力而為，注意安全；</a:t>
            </a:r>
            <a:r>
              <a:rPr lang="en-US" altLang="zh-TW" sz="3200" b="1" dirty="0" smtClean="0">
                <a:latin typeface="Salesforce Sans"/>
                <a:sym typeface="Salesforce Sans"/>
              </a:rPr>
              <a:t/>
            </a:r>
            <a:br>
              <a:rPr lang="en-US" altLang="zh-TW" sz="3200" b="1" dirty="0" smtClean="0">
                <a:latin typeface="Salesforce Sans"/>
                <a:sym typeface="Salesforce Sans"/>
              </a:rPr>
            </a:br>
            <a:r>
              <a:rPr lang="zh-TW" altLang="en-US" sz="3200" b="1" dirty="0" smtClean="0">
                <a:latin typeface="Salesforce Sans"/>
                <a:sym typeface="Salesforce Sans"/>
              </a:rPr>
              <a:t>護老者</a:t>
            </a:r>
            <a:r>
              <a:rPr lang="zh-TW" altLang="en-US" sz="3200" b="1" dirty="0">
                <a:latin typeface="Salesforce Sans"/>
                <a:sym typeface="Salesforce Sans"/>
              </a:rPr>
              <a:t>應提供適當的監察和協助，防止意外發生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；</a:t>
            </a:r>
            <a:endParaRPr lang="en-US" altLang="zh-TW" sz="3200" b="1" dirty="0" smtClean="0">
              <a:latin typeface="Salesforce Sans"/>
              <a:sym typeface="Salesforce Sans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latin typeface="Salesforce Sans"/>
                <a:sym typeface="Salesforce Sans"/>
              </a:rPr>
              <a:t>疫情期間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，即使做運動</a:t>
            </a:r>
            <a:r>
              <a:rPr lang="zh-TW" altLang="en-US" sz="3200" b="1" dirty="0">
                <a:latin typeface="Salesforce Sans"/>
                <a:sym typeface="Salesforce Sans"/>
              </a:rPr>
              <a:t>，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長者亦應跟院舍指示，做好防疫措施；</a:t>
            </a:r>
            <a:endParaRPr lang="zh-TW" altLang="en-US" sz="3200" b="1" dirty="0">
              <a:latin typeface="Salesforce Sans"/>
              <a:sym typeface="Salesforce Sans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latin typeface="Salesforce Sans"/>
                <a:sym typeface="Salesforce Sans"/>
              </a:rPr>
              <a:t>長者在運動時如有任何不適，應立刻停止運動，並向醫護人員查詢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；</a:t>
            </a:r>
            <a:endParaRPr lang="en-US" altLang="zh-TW" sz="3200" b="1" dirty="0" smtClean="0">
              <a:latin typeface="Salesforce Sans"/>
              <a:sym typeface="Salesforce Sans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latin typeface="Salesforce Sans"/>
                <a:sym typeface="Salesforce Sans"/>
              </a:rPr>
              <a:t>若有任何疑問，請向醫護人員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查詢。</a:t>
            </a:r>
            <a:r>
              <a:rPr lang="zh-TW" altLang="en-US" sz="3200" b="1" dirty="0">
                <a:latin typeface="Salesforce Sans"/>
                <a:sym typeface="Salesforce Sans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zh-TW" sz="3200" b="1" dirty="0" smtClean="0">
              <a:latin typeface="Salesforce Sans"/>
              <a:sym typeface="Salesforce Sans"/>
            </a:endParaRPr>
          </a:p>
          <a:p>
            <a:pPr>
              <a:lnSpc>
                <a:spcPct val="150000"/>
              </a:lnSpc>
            </a:pPr>
            <a:endParaRPr lang="zh-TW" altLang="en-US" sz="3200" b="1" dirty="0">
              <a:latin typeface="Salesforce Sans"/>
              <a:sym typeface="Salesforce Sans"/>
            </a:endParaRPr>
          </a:p>
        </p:txBody>
      </p:sp>
      <p:sp>
        <p:nvSpPr>
          <p:cNvPr id="6" name="標題 12"/>
          <p:cNvSpPr txBox="1">
            <a:spLocks/>
          </p:cNvSpPr>
          <p:nvPr/>
        </p:nvSpPr>
        <p:spPr>
          <a:xfrm>
            <a:off x="572843" y="550986"/>
            <a:ext cx="10058402" cy="879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tx1">
                    <a:lumMod val="75000"/>
                  </a:schemeClr>
                </a:solidFill>
                <a:latin typeface="Salesforce Sans"/>
                <a:sym typeface="Salesforce Sans"/>
              </a:rPr>
              <a:t>注意事項</a:t>
            </a:r>
            <a:endParaRPr lang="zh-TW" altLang="en-US" sz="5400" b="1" dirty="0">
              <a:solidFill>
                <a:schemeClr val="tx1">
                  <a:lumMod val="75000"/>
                </a:schemeClr>
              </a:solidFill>
              <a:latin typeface="Salesforce Sans"/>
              <a:sym typeface="Salesforce San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5</a:t>
            </a:fld>
            <a:endParaRPr lang="zh-TW" altLang="en-US" sz="12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6" name="矩形 15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化同側角落矩形 25"/>
          <p:cNvSpPr/>
          <p:nvPr/>
        </p:nvSpPr>
        <p:spPr>
          <a:xfrm>
            <a:off x="628650" y="661996"/>
            <a:ext cx="3002695" cy="773722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標題 12"/>
          <p:cNvSpPr txBox="1">
            <a:spLocks/>
          </p:cNvSpPr>
          <p:nvPr/>
        </p:nvSpPr>
        <p:spPr>
          <a:xfrm>
            <a:off x="628650" y="676650"/>
            <a:ext cx="10058402" cy="879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A5315">
                    <a:lumMod val="75000"/>
                  </a:srgbClr>
                </a:solidFill>
                <a:effectLst/>
                <a:uLnTx/>
                <a:uFillTx/>
                <a:latin typeface="Salesforce Sans"/>
                <a:ea typeface="微軟正黑體" panose="020B0604030504040204" pitchFamily="34" charset="-120"/>
                <a:cs typeface="+mj-cs"/>
                <a:sym typeface="Salesforce Sans"/>
              </a:rPr>
              <a:t>注意事項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0" y="6535615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6</a:t>
            </a:fld>
            <a:endParaRPr lang="zh-TW" altLang="en-US" sz="1200" dirty="0"/>
          </a:p>
        </p:txBody>
      </p:sp>
      <p:sp>
        <p:nvSpPr>
          <p:cNvPr id="11" name="內容預留位置 2"/>
          <p:cNvSpPr>
            <a:spLocks noGrp="1"/>
          </p:cNvSpPr>
          <p:nvPr>
            <p:ph sz="half" idx="1"/>
          </p:nvPr>
        </p:nvSpPr>
        <p:spPr>
          <a:xfrm>
            <a:off x="311334" y="1532536"/>
            <a:ext cx="11813610" cy="893884"/>
          </a:xfrm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latin typeface="Salesforce Sans"/>
                <a:sym typeface="Salesforce Sans"/>
              </a:rPr>
              <a:t>進行運動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前</a:t>
            </a:r>
            <a:r>
              <a:rPr lang="zh-TW" altLang="en-US" sz="3200" b="1" dirty="0">
                <a:latin typeface="Salesforce Sans"/>
                <a:sym typeface="Salesforce Sans"/>
              </a:rPr>
              <a:t>，應先自我評估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身體</a:t>
            </a:r>
            <a:r>
              <a:rPr lang="zh-TW" altLang="en-US" sz="3200" b="1" dirty="0">
                <a:latin typeface="Salesforce Sans"/>
                <a:sym typeface="Salesforce Sans"/>
              </a:rPr>
              <a:t>狀況，去調整運動強度及</a:t>
            </a:r>
            <a:r>
              <a:rPr lang="zh-TW" altLang="en-US" sz="3200" b="1" dirty="0" smtClean="0">
                <a:latin typeface="Salesforce Sans"/>
                <a:sym typeface="Salesforce Sans"/>
              </a:rPr>
              <a:t>次數：</a:t>
            </a:r>
            <a:endParaRPr lang="zh-TW" altLang="en-US" sz="3200" dirty="0">
              <a:latin typeface="Salesforce Sans"/>
              <a:sym typeface="Salesforce San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933450" y="2565488"/>
            <a:ext cx="2495550" cy="24955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62000" y="3022575"/>
            <a:ext cx="2800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endParaRPr lang="en-US" altLang="zh-TW" sz="4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</a:t>
            </a:r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</a:p>
        </p:txBody>
      </p:sp>
      <p:sp>
        <p:nvSpPr>
          <p:cNvPr id="15" name="橢圓 14"/>
          <p:cNvSpPr/>
          <p:nvPr/>
        </p:nvSpPr>
        <p:spPr>
          <a:xfrm>
            <a:off x="4782777" y="2565488"/>
            <a:ext cx="2495550" cy="24955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4655741" y="3007920"/>
            <a:ext cx="2800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endParaRPr lang="en-US" altLang="zh-TW" sz="4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</a:t>
            </a:r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強度</a:t>
            </a:r>
          </a:p>
          <a:p>
            <a:pPr algn="ctr"/>
            <a:endParaRPr lang="zh-TW" altLang="en-US" sz="40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8533486" y="2565488"/>
            <a:ext cx="2495550" cy="24955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381086" y="3007920"/>
            <a:ext cx="2800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endParaRPr lang="en-US" altLang="zh-TW" sz="4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運動量</a:t>
            </a:r>
            <a:endParaRPr lang="zh-TW" altLang="en-US" sz="40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3697560" y="3537770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向右箭號 19"/>
          <p:cNvSpPr/>
          <p:nvPr/>
        </p:nvSpPr>
        <p:spPr>
          <a:xfrm>
            <a:off x="7571089" y="3521190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448490" y="5327660"/>
            <a:ext cx="744578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HK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zh-HK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</a:t>
            </a:r>
            <a:r>
              <a:rPr lang="zh-HK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量力而為</a:t>
            </a:r>
            <a:r>
              <a:rPr lang="zh-HK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，循序漸進 ！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31" name="矩形 30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33" name="圖片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7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04371" y="2228850"/>
            <a:ext cx="5429371" cy="2399458"/>
          </a:xfrm>
        </p:spPr>
        <p:txBody>
          <a:bodyPr rtlCol="0">
            <a:noAutofit/>
          </a:bodyPr>
          <a:lstStyle/>
          <a:p>
            <a:pPr algn="ctr"/>
            <a:r>
              <a:rPr lang="zh-TW" altLang="en-US" sz="8000" b="1" dirty="0">
                <a:sym typeface="Salesforce Sans"/>
              </a:rPr>
              <a:t>椅子動</a:t>
            </a:r>
            <a:r>
              <a:rPr lang="zh-TW" altLang="en-US" sz="8000" b="1" dirty="0" smtClean="0">
                <a:sym typeface="Salesforce Sans"/>
              </a:rPr>
              <a:t>感操</a:t>
            </a:r>
            <a:r>
              <a:rPr lang="en-US" altLang="zh-TW" sz="8000" b="1" dirty="0" smtClean="0">
                <a:sym typeface="Salesforce Sans"/>
              </a:rPr>
              <a:t/>
            </a:r>
            <a:br>
              <a:rPr lang="en-US" altLang="zh-TW" sz="8000" b="1" dirty="0" smtClean="0">
                <a:sym typeface="Salesforce Sans"/>
              </a:rPr>
            </a:br>
            <a:r>
              <a:rPr lang="en-US" altLang="zh-TW" sz="8000" b="1" dirty="0" smtClean="0">
                <a:sym typeface="Salesforce Sans"/>
              </a:rPr>
              <a:t>(</a:t>
            </a:r>
            <a:r>
              <a:rPr lang="zh-HK" altLang="en-US" sz="8000" b="1" dirty="0">
                <a:sym typeface="Salesforce Sans"/>
              </a:rPr>
              <a:t>初階</a:t>
            </a:r>
            <a:r>
              <a:rPr lang="zh-HK" altLang="en-US" sz="8000" b="1" dirty="0" smtClean="0">
                <a:sym typeface="Salesforce Sans"/>
              </a:rPr>
              <a:t>版</a:t>
            </a:r>
            <a:r>
              <a:rPr lang="en-US" altLang="zh-HK" sz="8000" b="1" dirty="0" smtClean="0">
                <a:sym typeface="Salesforce Sans"/>
              </a:rPr>
              <a:t>)</a:t>
            </a:r>
            <a:endParaRPr lang="zh-TW" altLang="en-US" sz="8000" b="1" dirty="0"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288216" y="1365739"/>
            <a:ext cx="3364523" cy="720969"/>
          </a:xfrm>
        </p:spPr>
        <p:txBody>
          <a:bodyPr rtlCol="0">
            <a:normAutofit lnSpcReduction="10000"/>
          </a:bodyPr>
          <a:lstStyle/>
          <a:p>
            <a:r>
              <a:rPr lang="zh-TW" altLang="en-US" sz="4400" b="1" dirty="0">
                <a:sym typeface="Salesforce Sans"/>
              </a:rPr>
              <a:t>運動</a:t>
            </a:r>
            <a:r>
              <a:rPr lang="zh-TW" altLang="en-US" sz="4400" b="1" dirty="0" smtClean="0">
                <a:sym typeface="Salesforce Sans"/>
              </a:rPr>
              <a:t>建議 </a:t>
            </a:r>
            <a:r>
              <a:rPr lang="en-US" altLang="zh-TW" sz="4400" b="1" dirty="0" smtClean="0">
                <a:sym typeface="Salesforce Sans"/>
              </a:rPr>
              <a:t>(1)</a:t>
            </a:r>
            <a:endParaRPr lang="zh-TW" altLang="en-US" sz="4400" b="1" dirty="0">
              <a:sym typeface="Salesforce San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12" name="矩形 11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sp>
        <p:nvSpPr>
          <p:cNvPr id="19" name="圓角矩形 18"/>
          <p:cNvSpPr/>
          <p:nvPr/>
        </p:nvSpPr>
        <p:spPr>
          <a:xfrm>
            <a:off x="9368824" y="2383763"/>
            <a:ext cx="2008913" cy="201972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995" y="2334692"/>
            <a:ext cx="1559889" cy="21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81001" y="445546"/>
            <a:ext cx="7048500" cy="85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>
                <a:sym typeface="Salesforce Sans"/>
              </a:rPr>
              <a:t>椅子動</a:t>
            </a:r>
            <a:r>
              <a:rPr lang="zh-TW" altLang="en-US" sz="5400" b="1" dirty="0" smtClean="0">
                <a:sym typeface="Salesforce Sans"/>
              </a:rPr>
              <a:t>感操 </a:t>
            </a:r>
            <a:r>
              <a:rPr lang="en-US" altLang="zh-TW" sz="5400" b="1" dirty="0" smtClean="0">
                <a:sym typeface="Salesforce Sans"/>
              </a:rPr>
              <a:t>(</a:t>
            </a:r>
            <a:r>
              <a:rPr lang="zh-HK" altLang="en-US" sz="5400" b="1" dirty="0">
                <a:sym typeface="Salesforce Sans"/>
              </a:rPr>
              <a:t>初階</a:t>
            </a:r>
            <a:r>
              <a:rPr lang="zh-HK" altLang="en-US" sz="5400" b="1" dirty="0" smtClean="0">
                <a:sym typeface="Salesforce Sans"/>
              </a:rPr>
              <a:t>版</a:t>
            </a:r>
            <a:r>
              <a:rPr lang="en-US" altLang="zh-HK" sz="5400" b="1" dirty="0" smtClean="0">
                <a:sym typeface="Salesforce Sans"/>
              </a:rPr>
              <a:t>)</a:t>
            </a:r>
            <a:endParaRPr lang="zh-TW" altLang="en-US" sz="5400" b="1" dirty="0">
              <a:sym typeface="Salesforce San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50718" y="1418672"/>
            <a:ext cx="2534218" cy="621323"/>
            <a:chOff x="1015391" y="1535723"/>
            <a:chExt cx="2625970" cy="621323"/>
          </a:xfrm>
        </p:grpSpPr>
        <p:sp>
          <p:nvSpPr>
            <p:cNvPr id="2" name="流程圖: 結束點 1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1836007" y="1553996"/>
              <a:ext cx="1095616" cy="603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對象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50718" y="3042345"/>
            <a:ext cx="2534218" cy="621323"/>
            <a:chOff x="1015391" y="1535723"/>
            <a:chExt cx="2625970" cy="621323"/>
          </a:xfrm>
        </p:grpSpPr>
        <p:sp>
          <p:nvSpPr>
            <p:cNvPr id="11" name="流程圖: 結束點 10"/>
            <p:cNvSpPr/>
            <p:nvPr/>
          </p:nvSpPr>
          <p:spPr>
            <a:xfrm>
              <a:off x="1015391" y="1535723"/>
              <a:ext cx="2625970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435952" y="1553996"/>
              <a:ext cx="22054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運動功效</a:t>
              </a:r>
            </a:p>
          </p:txBody>
        </p:sp>
      </p:grpSp>
      <p:sp>
        <p:nvSpPr>
          <p:cNvPr id="13" name="內容預留位置 3"/>
          <p:cNvSpPr>
            <a:spLocks noGrp="1"/>
          </p:cNvSpPr>
          <p:nvPr>
            <p:ph sz="half" idx="1"/>
          </p:nvPr>
        </p:nvSpPr>
        <p:spPr>
          <a:xfrm>
            <a:off x="3039353" y="1436945"/>
            <a:ext cx="8203077" cy="1467105"/>
          </a:xfrm>
        </p:spPr>
        <p:txBody>
          <a:bodyPr rtlCol="0">
            <a:noAutofit/>
          </a:bodyPr>
          <a:lstStyle/>
          <a:p>
            <a:r>
              <a:rPr lang="zh-TW" altLang="en-US" sz="3200" b="1" dirty="0" smtClean="0">
                <a:sym typeface="Salesforce Sans"/>
              </a:rPr>
              <a:t>能獨自</a:t>
            </a:r>
            <a:r>
              <a:rPr lang="zh-TW" altLang="en-US" sz="3200" b="1" dirty="0">
                <a:sym typeface="Salesforce Sans"/>
              </a:rPr>
              <a:t>安穩坐在椅上活動的</a:t>
            </a:r>
            <a:r>
              <a:rPr lang="zh-TW" altLang="en-US" sz="3200" b="1" dirty="0" smtClean="0">
                <a:sym typeface="Salesforce Sans"/>
              </a:rPr>
              <a:t>長者 </a:t>
            </a:r>
            <a:r>
              <a:rPr lang="en-US" altLang="zh-TW" sz="3200" b="1" dirty="0" smtClean="0">
                <a:sym typeface="Salesforce Sans"/>
              </a:rPr>
              <a:t>(</a:t>
            </a:r>
            <a:r>
              <a:rPr lang="zh-HK" altLang="en-US" sz="3200" b="1" dirty="0">
                <a:sym typeface="Salesforce Sans"/>
              </a:rPr>
              <a:t>椅子</a:t>
            </a:r>
            <a:r>
              <a:rPr lang="zh-HK" altLang="en-US" sz="3200" b="1" dirty="0" smtClean="0">
                <a:sym typeface="Salesforce Sans"/>
              </a:rPr>
              <a:t>必</a:t>
            </a:r>
            <a:r>
              <a:rPr lang="zh-TW" altLang="en-US" sz="3200" b="1" dirty="0" smtClean="0">
                <a:sym typeface="Salesforce Sans"/>
              </a:rPr>
              <a:t>須</a:t>
            </a:r>
            <a:r>
              <a:rPr lang="zh-TW" altLang="en-US" sz="3200" b="1" dirty="0">
                <a:sym typeface="Salesforce Sans"/>
              </a:rPr>
              <a:t>穩固並有靠背及</a:t>
            </a:r>
            <a:r>
              <a:rPr lang="zh-TW" altLang="en-US" sz="3200" b="1" dirty="0" smtClean="0">
                <a:sym typeface="Salesforce Sans"/>
              </a:rPr>
              <a:t>扶手，</a:t>
            </a:r>
            <a:r>
              <a:rPr lang="zh-TW" altLang="en-US" sz="3200" b="1" dirty="0">
                <a:sym typeface="Salesforce Sans"/>
              </a:rPr>
              <a:t>高度適中</a:t>
            </a:r>
            <a:r>
              <a:rPr lang="zh-TW" altLang="en-US" sz="3200" b="1" dirty="0" smtClean="0">
                <a:sym typeface="Salesforce Sans"/>
              </a:rPr>
              <a:t>，使髖及膝部成</a:t>
            </a:r>
            <a:r>
              <a:rPr lang="en-US" altLang="zh-TW" sz="3200" b="1" dirty="0" smtClean="0">
                <a:sym typeface="Salesforce Sans"/>
              </a:rPr>
              <a:t>90</a:t>
            </a:r>
            <a:r>
              <a:rPr lang="zh-TW" altLang="en-US" sz="3200" b="1" dirty="0" smtClean="0">
                <a:sym typeface="Salesforce Sans"/>
              </a:rPr>
              <a:t>度</a:t>
            </a:r>
            <a:r>
              <a:rPr lang="zh-TW" altLang="en-US" sz="3200" b="1" dirty="0">
                <a:sym typeface="Salesforce Sans"/>
              </a:rPr>
              <a:t>，</a:t>
            </a:r>
            <a:r>
              <a:rPr lang="zh-TW" altLang="en-US" sz="3200" b="1" dirty="0" smtClean="0">
                <a:sym typeface="Salesforce Sans"/>
              </a:rPr>
              <a:t>雙</a:t>
            </a:r>
            <a:r>
              <a:rPr lang="zh-TW" altLang="en-US" sz="3200" b="1" dirty="0">
                <a:sym typeface="Salesforce Sans"/>
              </a:rPr>
              <a:t>腳平放</a:t>
            </a:r>
            <a:r>
              <a:rPr lang="zh-TW" altLang="en-US" sz="3200" b="1" dirty="0" smtClean="0">
                <a:sym typeface="Salesforce Sans"/>
              </a:rPr>
              <a:t>地上</a:t>
            </a:r>
            <a:r>
              <a:rPr lang="en-US" altLang="zh-TW" sz="3200" b="1" dirty="0" smtClean="0">
                <a:sym typeface="Salesforce Sans"/>
              </a:rPr>
              <a:t>)</a:t>
            </a:r>
            <a:endParaRPr lang="zh-TW" altLang="en-US" sz="3200" b="1" dirty="0">
              <a:sym typeface="Salesforce Sans"/>
            </a:endParaRPr>
          </a:p>
        </p:txBody>
      </p:sp>
      <p:sp>
        <p:nvSpPr>
          <p:cNvPr id="16" name="內容預留位置 3"/>
          <p:cNvSpPr>
            <a:spLocks noGrp="1"/>
          </p:cNvSpPr>
          <p:nvPr>
            <p:ph sz="half" idx="1"/>
          </p:nvPr>
        </p:nvSpPr>
        <p:spPr>
          <a:xfrm>
            <a:off x="3087870" y="3122160"/>
            <a:ext cx="4437983" cy="586901"/>
          </a:xfrm>
        </p:spPr>
        <p:txBody>
          <a:bodyPr rtlCol="0">
            <a:noAutofit/>
          </a:bodyPr>
          <a:lstStyle/>
          <a:p>
            <a:pPr marL="441325" indent="-441325">
              <a:buFont typeface="Wingdings" panose="05000000000000000000" pitchFamily="2" charset="2"/>
              <a:buChar char="ü"/>
            </a:pPr>
            <a:r>
              <a:rPr lang="zh-TW" altLang="en-US" sz="3200" b="1" dirty="0" smtClean="0">
                <a:sym typeface="Salesforce Sans"/>
              </a:rPr>
              <a:t>活動關節，</a:t>
            </a:r>
            <a:r>
              <a:rPr lang="zh-TW" altLang="en-US" sz="3200" b="1" dirty="0">
                <a:sym typeface="Salesforce Sans"/>
              </a:rPr>
              <a:t>預防僵硬</a:t>
            </a:r>
            <a:endParaRPr lang="en-US" altLang="zh-TW" sz="3200" b="1" dirty="0">
              <a:sym typeface="Salesforce Sans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0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8</a:t>
            </a:fld>
            <a:endParaRPr lang="zh-TW" altLang="en-US" sz="1200" dirty="0"/>
          </a:p>
        </p:txBody>
      </p:sp>
      <p:sp>
        <p:nvSpPr>
          <p:cNvPr id="31" name="內容預留位置 3"/>
          <p:cNvSpPr>
            <a:spLocks noGrp="1"/>
          </p:cNvSpPr>
          <p:nvPr>
            <p:ph sz="half" idx="1"/>
          </p:nvPr>
        </p:nvSpPr>
        <p:spPr>
          <a:xfrm>
            <a:off x="3087870" y="3998769"/>
            <a:ext cx="6093621" cy="1798183"/>
          </a:xfrm>
        </p:spPr>
        <p:txBody>
          <a:bodyPr rtlCol="0">
            <a:noAutofit/>
          </a:bodyPr>
          <a:lstStyle/>
          <a:p>
            <a:r>
              <a:rPr lang="zh-TW" altLang="en-US" sz="3200" b="1" dirty="0">
                <a:sym typeface="Salesforce Sans"/>
              </a:rPr>
              <a:t>每天</a:t>
            </a:r>
            <a:r>
              <a:rPr lang="zh-TW" altLang="en-US" sz="3200" b="1" dirty="0" smtClean="0">
                <a:sym typeface="Salesforce Sans"/>
              </a:rPr>
              <a:t>進行 </a:t>
            </a:r>
            <a:r>
              <a:rPr lang="en-US" altLang="zh-TW" sz="3200" b="1" dirty="0" smtClean="0">
                <a:sym typeface="Salesforce Sans"/>
              </a:rPr>
              <a:t>1- 2 </a:t>
            </a:r>
            <a:r>
              <a:rPr lang="zh-HK" altLang="en-US" sz="3200" b="1" dirty="0" smtClean="0">
                <a:sym typeface="Salesforce Sans"/>
              </a:rPr>
              <a:t>次</a:t>
            </a:r>
            <a:endParaRPr lang="en-US" altLang="zh-HK" sz="3200" b="1" dirty="0" smtClean="0">
              <a:sym typeface="Salesforce Sans"/>
            </a:endParaRPr>
          </a:p>
          <a:p>
            <a:r>
              <a:rPr lang="zh-HK" altLang="en-US" sz="3200" b="1" dirty="0" smtClean="0">
                <a:sym typeface="Salesforce Sans"/>
              </a:rPr>
              <a:t>每</a:t>
            </a:r>
            <a:r>
              <a:rPr lang="zh-TW" altLang="en-US" sz="3200" b="1" dirty="0" smtClean="0">
                <a:sym typeface="Salesforce Sans"/>
              </a:rPr>
              <a:t>次</a:t>
            </a:r>
            <a:r>
              <a:rPr lang="zh-TW" altLang="en-US" sz="3200" b="1" dirty="0">
                <a:sym typeface="Salesforce Sans"/>
              </a:rPr>
              <a:t>重複整組</a:t>
            </a:r>
            <a:r>
              <a:rPr lang="zh-TW" altLang="en-US" sz="3200" b="1" dirty="0" smtClean="0">
                <a:sym typeface="Salesforce Sans"/>
              </a:rPr>
              <a:t>運動 </a:t>
            </a:r>
            <a:r>
              <a:rPr lang="en-US" altLang="zh-TW" sz="3200" b="1" dirty="0" smtClean="0">
                <a:sym typeface="Salesforce Sans"/>
              </a:rPr>
              <a:t>2 – 3 </a:t>
            </a:r>
            <a:r>
              <a:rPr lang="zh-TW" altLang="en-US" sz="3200" b="1" dirty="0" smtClean="0">
                <a:sym typeface="Salesforce Sans"/>
              </a:rPr>
              <a:t>次</a:t>
            </a:r>
            <a:r>
              <a:rPr lang="zh-TW" altLang="en-US" sz="3200" b="1" dirty="0">
                <a:sym typeface="Salesforce Sans"/>
              </a:rPr>
              <a:t>，</a:t>
            </a:r>
            <a:r>
              <a:rPr lang="zh-HK" altLang="en-US" sz="3200" b="1" dirty="0" smtClean="0">
                <a:sym typeface="Salesforce Sans"/>
              </a:rPr>
              <a:t>每個</a:t>
            </a:r>
            <a:r>
              <a:rPr lang="zh-TW" altLang="en-US" sz="3200" b="1" dirty="0">
                <a:sym typeface="Salesforce Sans"/>
              </a:rPr>
              <a:t>動作</a:t>
            </a:r>
            <a:r>
              <a:rPr lang="zh-TW" altLang="en-US" sz="3200" b="1" dirty="0" smtClean="0">
                <a:sym typeface="Salesforce Sans"/>
              </a:rPr>
              <a:t>做 </a:t>
            </a:r>
            <a:r>
              <a:rPr lang="en-US" altLang="zh-TW" sz="3200" b="1" dirty="0" smtClean="0">
                <a:sym typeface="Salesforce Sans"/>
              </a:rPr>
              <a:t>10 – 20 </a:t>
            </a:r>
            <a:r>
              <a:rPr lang="zh-HK" altLang="en-US" sz="3200" b="1" dirty="0" smtClean="0">
                <a:sym typeface="Salesforce Sans"/>
              </a:rPr>
              <a:t>下</a:t>
            </a:r>
            <a:endParaRPr lang="en-US" altLang="zh-HK" sz="3200" b="1" dirty="0" smtClean="0">
              <a:sym typeface="Salesforce Sans"/>
            </a:endParaRPr>
          </a:p>
          <a:p>
            <a:endParaRPr lang="zh-TW" altLang="en-US" sz="3200" b="1" dirty="0">
              <a:sym typeface="Salesforce Sans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38" name="矩形 37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40" name="圖片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grpSp>
        <p:nvGrpSpPr>
          <p:cNvPr id="73" name="群組 72"/>
          <p:cNvGrpSpPr/>
          <p:nvPr/>
        </p:nvGrpSpPr>
        <p:grpSpPr>
          <a:xfrm>
            <a:off x="344902" y="3998769"/>
            <a:ext cx="2503937" cy="598457"/>
            <a:chOff x="1015391" y="1535723"/>
            <a:chExt cx="2625971" cy="1095491"/>
          </a:xfrm>
        </p:grpSpPr>
        <p:sp>
          <p:nvSpPr>
            <p:cNvPr id="74" name="流程圖: 結束點 73"/>
            <p:cNvSpPr/>
            <p:nvPr/>
          </p:nvSpPr>
          <p:spPr>
            <a:xfrm>
              <a:off x="1015391" y="1535723"/>
              <a:ext cx="2625970" cy="1095491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75" name="文字方塊 74"/>
            <p:cNvSpPr txBox="1"/>
            <p:nvPr/>
          </p:nvSpPr>
          <p:spPr>
            <a:xfrm>
              <a:off x="1015392" y="1553996"/>
              <a:ext cx="26259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次數</a:t>
              </a:r>
              <a:endPara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6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74018" y="156207"/>
            <a:ext cx="5187923" cy="74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ym typeface="Salesforce Sans"/>
              </a:rPr>
              <a:t>椅子動</a:t>
            </a:r>
            <a:r>
              <a:rPr lang="zh-TW" altLang="en-US" sz="4000" b="1" dirty="0" smtClean="0">
                <a:sym typeface="Salesforce Sans"/>
              </a:rPr>
              <a:t>感操 </a:t>
            </a:r>
            <a:r>
              <a:rPr lang="en-US" altLang="zh-TW" sz="4000" b="1" dirty="0" smtClean="0">
                <a:sym typeface="Salesforce Sans"/>
              </a:rPr>
              <a:t>(1) - </a:t>
            </a:r>
            <a:r>
              <a:rPr lang="zh-HK" altLang="en-US" sz="4000" b="1" dirty="0">
                <a:sym typeface="Salesforce Sans"/>
              </a:rPr>
              <a:t>提手</a:t>
            </a:r>
            <a:endParaRPr lang="zh-TW" altLang="en-US" sz="4000" b="1" dirty="0">
              <a:sym typeface="Salesforce San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7726005" y="259177"/>
            <a:ext cx="4218387" cy="621323"/>
            <a:chOff x="6742689" y="537366"/>
            <a:chExt cx="4218387" cy="621323"/>
          </a:xfrm>
        </p:grpSpPr>
        <p:sp>
          <p:nvSpPr>
            <p:cNvPr id="8" name="流程圖: 結束點 7"/>
            <p:cNvSpPr/>
            <p:nvPr/>
          </p:nvSpPr>
          <p:spPr>
            <a:xfrm>
              <a:off x="6742689" y="537366"/>
              <a:ext cx="4218387" cy="621323"/>
            </a:xfrm>
            <a:prstGeom prst="flowChartTermina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232397" y="555639"/>
              <a:ext cx="3482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 </a:t>
              </a:r>
              <a:r>
                <a:rPr lang="en-US" altLang="zh-HK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HK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肩、肘、手</a:t>
              </a:r>
            </a:p>
          </p:txBody>
        </p:sp>
      </p:grpSp>
      <p:sp>
        <p:nvSpPr>
          <p:cNvPr id="23" name="向右箭號 22"/>
          <p:cNvSpPr/>
          <p:nvPr/>
        </p:nvSpPr>
        <p:spPr>
          <a:xfrm>
            <a:off x="3876633" y="2339790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680159" y="1348186"/>
            <a:ext cx="2654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雙手伸直放於身旁，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手掌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張開向前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8906480" y="1376138"/>
            <a:ext cx="2549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慢慢屈曲手肘及握拳，至拳頭觸及肩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膊</a:t>
            </a:r>
            <a:endParaRPr lang="zh-HK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向右箭號 29"/>
          <p:cNvSpPr/>
          <p:nvPr/>
        </p:nvSpPr>
        <p:spPr>
          <a:xfrm rot="10800000">
            <a:off x="6572370" y="4431149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7768594" y="4154861"/>
            <a:ext cx="2220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雙手慢慢向上舉起及手掌向天張開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522012" y="4229090"/>
            <a:ext cx="3605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屈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曲手肘及握拳，至拳頭觸及肩膊</a:t>
            </a:r>
            <a:r>
              <a:rPr lang="zh-HK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，然後</a:t>
            </a:r>
            <a:r>
              <a:rPr lang="zh-HK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回復原位</a:t>
            </a:r>
          </a:p>
        </p:txBody>
      </p: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>
          <a:xfrm>
            <a:off x="37083" y="6535616"/>
            <a:ext cx="762000" cy="228600"/>
          </a:xfrm>
        </p:spPr>
        <p:txBody>
          <a:bodyPr/>
          <a:lstStyle/>
          <a:p>
            <a:pPr rtl="0"/>
            <a:fld id="{022B156B-59AE-415F-B24B-8756D48BB977}" type="slidenum">
              <a:rPr lang="en-US" altLang="zh-TW" sz="1200" smtClean="0"/>
              <a:t>9</a:t>
            </a:fld>
            <a:endParaRPr lang="zh-TW" altLang="en-US" sz="12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1178402" y="5933219"/>
            <a:ext cx="675193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這運動可配合深呼吸，提手時用鼻深深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吸一口氣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，手放下時用口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呼氣</a:t>
            </a:r>
            <a:endParaRPr lang="zh-HK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弧形箭號 (左彎) 43"/>
          <p:cNvSpPr/>
          <p:nvPr/>
        </p:nvSpPr>
        <p:spPr>
          <a:xfrm rot="10800000">
            <a:off x="374018" y="3074597"/>
            <a:ext cx="826339" cy="972408"/>
          </a:xfrm>
          <a:prstGeom prst="curvedLeftArrow">
            <a:avLst>
              <a:gd name="adj1" fmla="val 28748"/>
              <a:gd name="adj2" fmla="val 58838"/>
              <a:gd name="adj3" fmla="val 2500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 b="22693"/>
          <a:stretch/>
        </p:blipFill>
        <p:spPr>
          <a:xfrm>
            <a:off x="1318033" y="1001382"/>
            <a:ext cx="2302723" cy="256477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9"/>
          <a:stretch/>
        </p:blipFill>
        <p:spPr>
          <a:xfrm>
            <a:off x="9918006" y="2978865"/>
            <a:ext cx="1934025" cy="2853704"/>
          </a:xfrm>
          <a:prstGeom prst="rect">
            <a:avLst/>
          </a:prstGeom>
        </p:spPr>
      </p:pic>
      <p:sp>
        <p:nvSpPr>
          <p:cNvPr id="29" name="向右箭號 28"/>
          <p:cNvSpPr/>
          <p:nvPr/>
        </p:nvSpPr>
        <p:spPr>
          <a:xfrm rot="2297063">
            <a:off x="8857831" y="3166816"/>
            <a:ext cx="832338" cy="55098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11004573" y="6260932"/>
            <a:ext cx="1187427" cy="593564"/>
            <a:chOff x="10998220" y="6189785"/>
            <a:chExt cx="1187427" cy="593564"/>
          </a:xfrm>
        </p:grpSpPr>
        <p:sp>
          <p:nvSpPr>
            <p:cNvPr id="36" name="矩形 35"/>
            <p:cNvSpPr/>
            <p:nvPr/>
          </p:nvSpPr>
          <p:spPr>
            <a:xfrm>
              <a:off x="11149531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1750270" y="6224008"/>
              <a:ext cx="221853" cy="540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3788" r="37672" b="44279"/>
            <a:stretch/>
          </p:blipFill>
          <p:spPr>
            <a:xfrm>
              <a:off x="10998220" y="6189785"/>
              <a:ext cx="558192" cy="593564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6" t="4965" r="35652" b="44167"/>
            <a:stretch/>
          </p:blipFill>
          <p:spPr>
            <a:xfrm>
              <a:off x="11556412" y="6200479"/>
              <a:ext cx="629235" cy="582870"/>
            </a:xfrm>
            <a:prstGeom prst="rect">
              <a:avLst/>
            </a:prstGeom>
          </p:spPr>
        </p:pic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t="21710" r="16923" b="22906"/>
          <a:stretch/>
        </p:blipFill>
        <p:spPr>
          <a:xfrm>
            <a:off x="6654784" y="970319"/>
            <a:ext cx="1883295" cy="259654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t="21710" r="16923" b="22906"/>
          <a:stretch/>
        </p:blipFill>
        <p:spPr>
          <a:xfrm>
            <a:off x="4199897" y="2941831"/>
            <a:ext cx="2004071" cy="276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29_TF03431377.potx" id="{5F11E0DD-30B8-4A83-86E1-3832B0A07BB5}" vid="{756EBAC3-D534-49DF-AED1-697ACE8B1B09}"/>
    </a:ext>
  </a:extLst>
</a:theme>
</file>

<file path=ppt/theme/theme2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1592</TotalTime>
  <Words>2263</Words>
  <Application>Microsoft Office PowerPoint</Application>
  <PresentationFormat>寬螢幕</PresentationFormat>
  <Paragraphs>274</Paragraphs>
  <Slides>39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8" baseType="lpstr">
      <vt:lpstr>Salesforce Sans</vt:lpstr>
      <vt:lpstr>微軟正黑體</vt:lpstr>
      <vt:lpstr>新細明體</vt:lpstr>
      <vt:lpstr>Arial</vt:lpstr>
      <vt:lpstr>Calibri</vt:lpstr>
      <vt:lpstr>Segoe Print</vt:lpstr>
      <vt:lpstr>Times New Roman</vt:lpstr>
      <vt:lpstr>Wingdings</vt:lpstr>
      <vt:lpstr>大自然插畫 16X9</vt:lpstr>
      <vt:lpstr>疫境同行</vt:lpstr>
      <vt:lpstr>2) 床上保健操</vt:lpstr>
      <vt:lpstr>目的</vt:lpstr>
      <vt:lpstr>適合人士</vt:lpstr>
      <vt:lpstr>PowerPoint 簡報</vt:lpstr>
      <vt:lpstr>PowerPoint 簡報</vt:lpstr>
      <vt:lpstr>椅子動感操 (初階版)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椅子動感操 (進階版)</vt:lpstr>
      <vt:lpstr>PowerPoint 簡報</vt:lpstr>
      <vt:lpstr>PowerPoint 簡報</vt:lpstr>
      <vt:lpstr>PowerPoint 簡報</vt:lpstr>
      <vt:lpstr>床上保健操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活力健康操 (初階版)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活力健康操 (進階版)</vt:lpstr>
      <vt:lpstr>PowerPoint 簡報</vt:lpstr>
      <vt:lpstr>PowerPoint 簡報</vt:lpstr>
      <vt:lpstr>PowerPoint 簡報</vt:lpstr>
      <vt:lpstr>謝謝！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“疫”境同行</dc:title>
  <dc:creator>Windows 使用者</dc:creator>
  <cp:lastModifiedBy>Sze Yan CHAN</cp:lastModifiedBy>
  <cp:revision>329</cp:revision>
  <dcterms:created xsi:type="dcterms:W3CDTF">2022-04-14T06:20:43Z</dcterms:created>
  <dcterms:modified xsi:type="dcterms:W3CDTF">2022-06-06T09:07:01Z</dcterms:modified>
</cp:coreProperties>
</file>